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07" r:id="rId3"/>
    <p:sldId id="276" r:id="rId4"/>
    <p:sldId id="295" r:id="rId5"/>
    <p:sldId id="308" r:id="rId6"/>
    <p:sldId id="277" r:id="rId7"/>
    <p:sldId id="279" r:id="rId8"/>
    <p:sldId id="296" r:id="rId9"/>
    <p:sldId id="278" r:id="rId10"/>
    <p:sldId id="297" r:id="rId11"/>
    <p:sldId id="298" r:id="rId12"/>
    <p:sldId id="302" r:id="rId13"/>
    <p:sldId id="281" r:id="rId14"/>
    <p:sldId id="283" r:id="rId15"/>
    <p:sldId id="300" r:id="rId16"/>
    <p:sldId id="305" r:id="rId17"/>
    <p:sldId id="304" r:id="rId18"/>
    <p:sldId id="284" r:id="rId19"/>
    <p:sldId id="301" r:id="rId20"/>
    <p:sldId id="303" r:id="rId21"/>
    <p:sldId id="309" r:id="rId2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LOj/3Lk8AYY/lpvn6Twiw==" hashData="taCRbScE5TJXmHHye199KdhZ0OX21WQtbgSgwe+NLUAEaB523nwzyFa1GiRtakw2L6do1tRt9a7VdrSWBVEA1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7DC"/>
    <a:srgbClr val="F5F5F5"/>
    <a:srgbClr val="2C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13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5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8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5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12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0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7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41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8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C30B-E558-451A-A089-AC6405104D10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F7108-982C-40BF-8083-DC0C2F285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65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onekoyamato.co.jp/ytc/customer/" TargetMode="Externa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agawa-exp.co.j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onekoyamato.co.jp/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BB99585-7ABA-44BC-B36F-85CD0BC4B526}"/>
              </a:ext>
            </a:extLst>
          </p:cNvPr>
          <p:cNvSpPr/>
          <p:nvPr/>
        </p:nvSpPr>
        <p:spPr>
          <a:xfrm>
            <a:off x="769520" y="1484896"/>
            <a:ext cx="5081839" cy="33829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メールで不在届が届きました。</a:t>
            </a:r>
            <a:endParaRPr kumimoji="1" lang="en-US" altLang="ja-JP" sz="2400" dirty="0"/>
          </a:p>
          <a:p>
            <a:r>
              <a:rPr kumimoji="1" lang="ja-JP" altLang="en-US" sz="2400" dirty="0"/>
              <a:t>次の画面に進み</a:t>
            </a:r>
            <a:endParaRPr kumimoji="1" lang="en-US" altLang="ja-JP" sz="2400" dirty="0"/>
          </a:p>
          <a:p>
            <a:r>
              <a:rPr kumimoji="1" lang="ja-JP" altLang="en-US" sz="2400" dirty="0"/>
              <a:t>実際の場面を想定して</a:t>
            </a:r>
            <a:endParaRPr kumimoji="1" lang="en-US" altLang="ja-JP" sz="2400" dirty="0"/>
          </a:p>
          <a:p>
            <a:r>
              <a:rPr kumimoji="1" lang="ja-JP" altLang="en-US" sz="2400" dirty="0"/>
              <a:t>操作しましょう。</a:t>
            </a:r>
            <a:endParaRPr kumimoji="1" lang="en-US" altLang="ja-JP" sz="24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C29C886-EC44-46F8-862A-B3EE2C6228B7}"/>
              </a:ext>
            </a:extLst>
          </p:cNvPr>
          <p:cNvSpPr/>
          <p:nvPr/>
        </p:nvSpPr>
        <p:spPr>
          <a:xfrm>
            <a:off x="208548" y="11470106"/>
            <a:ext cx="2101516" cy="587636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不在届とは？</a:t>
            </a:r>
          </a:p>
        </p:txBody>
      </p:sp>
      <p:sp>
        <p:nvSpPr>
          <p:cNvPr id="10" name="動作設定ボタン: 空白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96A4486-5D17-48E8-8B34-E8C7C108E9C8}"/>
              </a:ext>
            </a:extLst>
          </p:cNvPr>
          <p:cNvSpPr/>
          <p:nvPr/>
        </p:nvSpPr>
        <p:spPr>
          <a:xfrm>
            <a:off x="0" y="11309684"/>
            <a:ext cx="2518611" cy="8823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52D0B72-D922-40FA-B060-87FA2A39DE3D}"/>
              </a:ext>
            </a:extLst>
          </p:cNvPr>
          <p:cNvSpPr/>
          <p:nvPr/>
        </p:nvSpPr>
        <p:spPr>
          <a:xfrm>
            <a:off x="769520" y="5163039"/>
            <a:ext cx="5081839" cy="33780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「不在届」の意味が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分からない場合は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左下の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をクリックしましょう。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1A845BD-34A3-4B80-82D6-F050A9C95B29}"/>
              </a:ext>
            </a:extLst>
          </p:cNvPr>
          <p:cNvSpPr/>
          <p:nvPr/>
        </p:nvSpPr>
        <p:spPr>
          <a:xfrm>
            <a:off x="2017296" y="6679602"/>
            <a:ext cx="1804736" cy="344904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不在届とは？</a:t>
            </a:r>
          </a:p>
        </p:txBody>
      </p:sp>
      <p:pic>
        <p:nvPicPr>
          <p:cNvPr id="6148" name="Picture 4" descr="Eメールのイラスト">
            <a:extLst>
              <a:ext uri="{FF2B5EF4-FFF2-40B4-BE49-F238E27FC236}">
                <a16:creationId xmlns:a16="http://schemas.microsoft.com/office/drawing/2014/main" id="{C168D407-4DB9-4E04-B93B-9E666B4B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296" y="6681107"/>
            <a:ext cx="2436397" cy="243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AE264E19-1D17-4A08-BC6D-0B782B682E0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FC1EFA0-6725-4A3D-8BE4-3C6D8A45DD0B}"/>
              </a:ext>
            </a:extLst>
          </p:cNvPr>
          <p:cNvSpPr/>
          <p:nvPr/>
        </p:nvSpPr>
        <p:spPr>
          <a:xfrm>
            <a:off x="4844717" y="11101137"/>
            <a:ext cx="2013284" cy="110822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2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認証番号やコードは他の人には</a:t>
            </a:r>
            <a:r>
              <a:rPr kumimoji="1" lang="ja-JP" altLang="en-US" sz="2800" u="sng" dirty="0">
                <a:solidFill>
                  <a:prstClr val="black"/>
                </a:solidFill>
                <a:latin typeface="+mn-ea"/>
              </a:rPr>
              <a:t>教えない</a:t>
            </a:r>
            <a:r>
              <a:rPr kumimoji="1" lang="ja-JP" altLang="en-US" sz="2800" dirty="0">
                <a:solidFill>
                  <a:prstClr val="black"/>
                </a:solidFill>
                <a:latin typeface="Calibri"/>
                <a:ea typeface="BIZ UDゴシック"/>
              </a:rPr>
              <a:t>ようにしましょう。</a:t>
            </a:r>
            <a:endParaRPr kumimoji="1" lang="en-US" altLang="ja-JP" sz="2800" dirty="0">
              <a:solidFill>
                <a:prstClr val="black"/>
              </a:solidFill>
              <a:latin typeface="Calibri"/>
              <a:ea typeface="BIZ UD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ヤマト運輸と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Apple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とは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何も関係がありません。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関係のない情報は</a:t>
            </a:r>
            <a:endParaRPr kumimoji="1" lang="en-US" altLang="ja-JP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入力しない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ようにしましょう。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70EC805-6DA4-45FA-B565-E3B3AAD8C0F4}"/>
              </a:ext>
            </a:extLst>
          </p:cNvPr>
          <p:cNvSpPr/>
          <p:nvPr/>
        </p:nvSpPr>
        <p:spPr>
          <a:xfrm>
            <a:off x="4826669" y="11157284"/>
            <a:ext cx="2061411" cy="103471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2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クイズ正解2.wav"/>
          </p:stSnd>
        </p:sndAc>
      </p:transition>
    </mc:Choice>
    <mc:Fallback xmlns="">
      <p:transition spd="slow" advClick="0">
        <p:sndAc>
          <p:stSnd>
            <p:snd r:embed="rId5" name="クイズ正解2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バツを出す猫のキャラクター">
            <a:extLst>
              <a:ext uri="{FF2B5EF4-FFF2-40B4-BE49-F238E27FC236}">
                <a16:creationId xmlns:a16="http://schemas.microsoft.com/office/drawing/2014/main" id="{956DAD76-B91A-4DA7-A4DD-14A6EFB2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" y="7563257"/>
            <a:ext cx="3056751" cy="3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773"/>
              <a:gd name="adj2" fmla="val 697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送信者が「ヤマト運輸」</a:t>
            </a:r>
            <a:endParaRPr kumimoji="1" lang="en-US" altLang="ja-JP" sz="2800" dirty="0"/>
          </a:p>
          <a:p>
            <a:r>
              <a:rPr kumimoji="1" lang="ja-JP" altLang="en-US" sz="2800" dirty="0"/>
              <a:t>であっても</a:t>
            </a:r>
            <a:endParaRPr kumimoji="1" lang="en-US" altLang="ja-JP" sz="2800" dirty="0"/>
          </a:p>
          <a:p>
            <a:r>
              <a:rPr kumimoji="1" lang="ja-JP" altLang="en-US" sz="2800" dirty="0"/>
              <a:t>本物かどうかは分かりません。</a:t>
            </a:r>
            <a:endParaRPr kumimoji="1" lang="en-US" altLang="ja-JP" sz="2800" dirty="0"/>
          </a:p>
          <a:p>
            <a:r>
              <a:rPr kumimoji="1" lang="ja-JP" altLang="en-US" sz="2800" dirty="0"/>
              <a:t>メールアドレスやＵＲＬが</a:t>
            </a:r>
            <a:endParaRPr kumimoji="1" lang="en-US" altLang="ja-JP" sz="2800" dirty="0"/>
          </a:p>
          <a:p>
            <a:r>
              <a:rPr kumimoji="1" lang="ja-JP" altLang="en-US" sz="2800" u="sng" dirty="0"/>
              <a:t>本物であるかを確認してから</a:t>
            </a:r>
            <a:endParaRPr kumimoji="1" lang="en-US" altLang="ja-JP" sz="2800" u="sng" dirty="0"/>
          </a:p>
          <a:p>
            <a:r>
              <a:rPr kumimoji="1" lang="ja-JP" altLang="en-US" sz="2800" u="sng" dirty="0"/>
              <a:t>情報を入力する</a:t>
            </a:r>
            <a:r>
              <a:rPr kumimoji="1" lang="ja-JP" altLang="en-US" sz="2800" dirty="0"/>
              <a:t>ように</a:t>
            </a:r>
            <a:endParaRPr kumimoji="1" lang="en-US" altLang="ja-JP" sz="2800" dirty="0"/>
          </a:p>
          <a:p>
            <a:r>
              <a:rPr kumimoji="1" lang="ja-JP" altLang="en-US" sz="2800" dirty="0"/>
              <a:t>しましょう。</a:t>
            </a:r>
            <a:endParaRPr kumimoji="1" lang="en-US" altLang="ja-JP" sz="2800" dirty="0"/>
          </a:p>
          <a:p>
            <a:pPr algn="ctr"/>
            <a:endParaRPr kumimoji="1" lang="en-US" altLang="ja-JP" dirty="0"/>
          </a:p>
        </p:txBody>
      </p:sp>
      <p:pic>
        <p:nvPicPr>
          <p:cNvPr id="6" name="Picture 2" descr="ウイルスのイラスト">
            <a:extLst>
              <a:ext uri="{FF2B5EF4-FFF2-40B4-BE49-F238E27FC236}">
                <a16:creationId xmlns:a16="http://schemas.microsoft.com/office/drawing/2014/main" id="{518A4131-D2D9-4D44-B658-E2F3E59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201" y="5973449"/>
            <a:ext cx="1757950" cy="1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ウイルスのイラスト">
            <a:extLst>
              <a:ext uri="{FF2B5EF4-FFF2-40B4-BE49-F238E27FC236}">
                <a16:creationId xmlns:a16="http://schemas.microsoft.com/office/drawing/2014/main" id="{9812108B-60AA-4DC8-9D2B-CBB8E8A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32" y="670471"/>
            <a:ext cx="1754607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動作設定ボタン: 空白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B01C71A-FB79-4962-AE01-1E51DD21F4AD}"/>
              </a:ext>
            </a:extLst>
          </p:cNvPr>
          <p:cNvSpPr/>
          <p:nvPr/>
        </p:nvSpPr>
        <p:spPr>
          <a:xfrm>
            <a:off x="4860758" y="11157284"/>
            <a:ext cx="1997242" cy="10347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0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クイズ不正解1.wav"/>
          </p:stSnd>
        </p:sndAc>
      </p:transition>
    </mc:Choice>
    <mc:Fallback xmlns="">
      <p:transition spd="slow" advClick="0">
        <p:sndAc>
          <p:stSnd>
            <p:snd r:embed="rId6" name="クイズ不正解1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F9EBD54-566C-214A-8398-4172434C90DA}"/>
              </a:ext>
            </a:extLst>
          </p:cNvPr>
          <p:cNvSpPr/>
          <p:nvPr/>
        </p:nvSpPr>
        <p:spPr>
          <a:xfrm>
            <a:off x="972278" y="1325970"/>
            <a:ext cx="4913443" cy="77032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>
                <a:latin typeface="+mn-ea"/>
              </a:rPr>
              <a:t>もしも認証番号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（認証コード）を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入力してしまうと</a:t>
            </a:r>
            <a:r>
              <a:rPr lang="en-US" altLang="ja-JP" sz="2400" dirty="0">
                <a:latin typeface="+mn-ea"/>
              </a:rPr>
              <a:t>…</a:t>
            </a: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ソーシャルネットワーキングサービスのアカウントを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乗っ取られてしまったり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勝手にネットショッピングを利用され、お金を請求されるかもしれません</a:t>
            </a:r>
            <a:r>
              <a:rPr lang="en-US" altLang="ja-JP" sz="2400" dirty="0">
                <a:latin typeface="+mn-ea"/>
              </a:rPr>
              <a:t>…</a:t>
            </a:r>
          </a:p>
        </p:txBody>
      </p:sp>
      <p:pic>
        <p:nvPicPr>
          <p:cNvPr id="1028" name="Picture 4" descr="課金ゲームに熱中している人のイラスト（女性）">
            <a:extLst>
              <a:ext uri="{FF2B5EF4-FFF2-40B4-BE49-F238E27FC236}">
                <a16:creationId xmlns:a16="http://schemas.microsoft.com/office/drawing/2014/main" id="{84A3FFD1-356A-4F91-86BA-73C88032F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255" y="7183107"/>
            <a:ext cx="4286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矢印: 五方向 4">
            <a:extLst>
              <a:ext uri="{FF2B5EF4-FFF2-40B4-BE49-F238E27FC236}">
                <a16:creationId xmlns:a16="http://schemas.microsoft.com/office/drawing/2014/main" id="{5979062C-1B31-4B25-AB6E-D00B2579767B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3" name="動作設定ボタン: 空白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2FEC22B-FBDE-4F0C-8BFB-BD4389F0CDBA}"/>
              </a:ext>
            </a:extLst>
          </p:cNvPr>
          <p:cNvSpPr/>
          <p:nvPr/>
        </p:nvSpPr>
        <p:spPr>
          <a:xfrm>
            <a:off x="4780547" y="11004884"/>
            <a:ext cx="2077453" cy="11871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5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警告音2.wav"/>
          </p:stSnd>
        </p:sndAc>
      </p:transition>
    </mc:Choice>
    <mc:Fallback xmlns="">
      <p:transition spd="slow" advClick="0">
        <p:sndAc>
          <p:stSnd>
            <p:snd r:embed="rId5" name="警告音2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A1242D6-F609-4624-A412-48BC4CFDFB5D}"/>
              </a:ext>
            </a:extLst>
          </p:cNvPr>
          <p:cNvSpPr/>
          <p:nvPr/>
        </p:nvSpPr>
        <p:spPr>
          <a:xfrm>
            <a:off x="512543" y="1917158"/>
            <a:ext cx="5832913" cy="67782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本物のホームページと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詐欺のホームページとを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見比べてみましょう。</a:t>
            </a:r>
            <a:endParaRPr kumimoji="1" lang="en-US" altLang="ja-JP" sz="3200" dirty="0"/>
          </a:p>
          <a:p>
            <a:pPr algn="ctr"/>
            <a:endParaRPr kumimoji="1" lang="en-US" altLang="ja-JP" sz="3200" dirty="0"/>
          </a:p>
          <a:p>
            <a:pPr algn="ctr"/>
            <a:endParaRPr kumimoji="1" lang="ja-JP" altLang="en-US" sz="3200" dirty="0"/>
          </a:p>
        </p:txBody>
      </p:sp>
      <p:pic>
        <p:nvPicPr>
          <p:cNvPr id="11268" name="Picture 4" descr="「FAKE」を見る虫眼鏡のイラスト">
            <a:extLst>
              <a:ext uri="{FF2B5EF4-FFF2-40B4-BE49-F238E27FC236}">
                <a16:creationId xmlns:a16="http://schemas.microsoft.com/office/drawing/2014/main" id="{8DB5E1A2-AE36-4104-88B9-A60FC157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719" y="6753350"/>
            <a:ext cx="2105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文章を見る虫眼鏡のイラスト">
            <a:extLst>
              <a:ext uri="{FF2B5EF4-FFF2-40B4-BE49-F238E27FC236}">
                <a16:creationId xmlns:a16="http://schemas.microsoft.com/office/drawing/2014/main" id="{2A22329C-0273-44F7-BC03-0C0A9AE7C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744" y="6753350"/>
            <a:ext cx="2105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954C7B1A-A1DB-47F2-A0D2-00953A17B732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3" name="動作設定ボタン: 空白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D45AD59-3F54-419E-80A0-C5D11378DF9F}"/>
              </a:ext>
            </a:extLst>
          </p:cNvPr>
          <p:cNvSpPr/>
          <p:nvPr/>
        </p:nvSpPr>
        <p:spPr>
          <a:xfrm>
            <a:off x="4860758" y="11197389"/>
            <a:ext cx="1997242" cy="9946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F2277D2E-81CB-48A3-9C49-34747F18E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3557337" y="3813984"/>
            <a:ext cx="3180407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1FF369A-BD20-4F4A-8982-86041B16CA64}"/>
              </a:ext>
            </a:extLst>
          </p:cNvPr>
          <p:cNvGrpSpPr/>
          <p:nvPr/>
        </p:nvGrpSpPr>
        <p:grpSpPr>
          <a:xfrm>
            <a:off x="120256" y="3813984"/>
            <a:ext cx="3180407" cy="6096000"/>
            <a:chOff x="399226" y="16041"/>
            <a:chExt cx="6059548" cy="12175959"/>
          </a:xfrm>
        </p:grpSpPr>
        <p:pic>
          <p:nvPicPr>
            <p:cNvPr id="6" name="図 5" descr="テキスト&#10;&#10;自動的に生成された説明">
              <a:extLst>
                <a:ext uri="{FF2B5EF4-FFF2-40B4-BE49-F238E27FC236}">
                  <a16:creationId xmlns:a16="http://schemas.microsoft.com/office/drawing/2014/main" id="{F881207F-4DD1-4B07-A344-76D257196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226" y="16041"/>
              <a:ext cx="6059548" cy="121759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図 6" descr="グラフィカル ユーザー インターフェイス, Web サイト&#10;&#10;自動的に生成された説明">
              <a:extLst>
                <a:ext uri="{FF2B5EF4-FFF2-40B4-BE49-F238E27FC236}">
                  <a16:creationId xmlns:a16="http://schemas.microsoft.com/office/drawing/2014/main" id="{F2F6FFE2-C16F-4330-AF58-A6D18403C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226" y="6063916"/>
              <a:ext cx="6059548" cy="6112043"/>
            </a:xfrm>
            <a:prstGeom prst="rect">
              <a:avLst/>
            </a:prstGeom>
          </p:spPr>
        </p:pic>
        <p:pic>
          <p:nvPicPr>
            <p:cNvPr id="8" name="図 7" descr="テキスト&#10;&#10;自動的に生成された説明">
              <a:extLst>
                <a:ext uri="{FF2B5EF4-FFF2-40B4-BE49-F238E27FC236}">
                  <a16:creationId xmlns:a16="http://schemas.microsoft.com/office/drawing/2014/main" id="{BF7B1F90-8FF9-4C41-8270-88E4284C7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226" y="2855494"/>
              <a:ext cx="6059548" cy="3192381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E404D2-973C-453B-8D8D-D47CE1C722E6}"/>
              </a:ext>
            </a:extLst>
          </p:cNvPr>
          <p:cNvSpPr txBox="1"/>
          <p:nvPr/>
        </p:nvSpPr>
        <p:spPr>
          <a:xfrm>
            <a:off x="1156461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本物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F23263-03AE-4F16-BBFB-7A880551AFD3}"/>
              </a:ext>
            </a:extLst>
          </p:cNvPr>
          <p:cNvSpPr txBox="1"/>
          <p:nvPr/>
        </p:nvSpPr>
        <p:spPr>
          <a:xfrm>
            <a:off x="4593545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詐欺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A92684CC-BE70-4BBD-9E38-51208081C50B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12" name="動作設定ボタン: 空白 1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C471E66-28BD-4814-B21F-C328A27F2D62}"/>
              </a:ext>
            </a:extLst>
          </p:cNvPr>
          <p:cNvSpPr/>
          <p:nvPr/>
        </p:nvSpPr>
        <p:spPr>
          <a:xfrm>
            <a:off x="4860758" y="11197389"/>
            <a:ext cx="1997242" cy="9946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3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F2277D2E-81CB-48A3-9C49-34747F18E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3557337" y="3813984"/>
            <a:ext cx="3180407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1FF369A-BD20-4F4A-8982-86041B16CA64}"/>
              </a:ext>
            </a:extLst>
          </p:cNvPr>
          <p:cNvGrpSpPr/>
          <p:nvPr/>
        </p:nvGrpSpPr>
        <p:grpSpPr>
          <a:xfrm>
            <a:off x="120256" y="3813984"/>
            <a:ext cx="3180407" cy="6096000"/>
            <a:chOff x="399226" y="16041"/>
            <a:chExt cx="6059548" cy="12175959"/>
          </a:xfrm>
        </p:grpSpPr>
        <p:pic>
          <p:nvPicPr>
            <p:cNvPr id="6" name="図 5" descr="テキスト&#10;&#10;自動的に生成された説明">
              <a:extLst>
                <a:ext uri="{FF2B5EF4-FFF2-40B4-BE49-F238E27FC236}">
                  <a16:creationId xmlns:a16="http://schemas.microsoft.com/office/drawing/2014/main" id="{F881207F-4DD1-4B07-A344-76D257196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226" y="16041"/>
              <a:ext cx="6059548" cy="121759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図 6" descr="グラフィカル ユーザー インターフェイス, Web サイト&#10;&#10;自動的に生成された説明">
              <a:extLst>
                <a:ext uri="{FF2B5EF4-FFF2-40B4-BE49-F238E27FC236}">
                  <a16:creationId xmlns:a16="http://schemas.microsoft.com/office/drawing/2014/main" id="{F2F6FFE2-C16F-4330-AF58-A6D18403C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226" y="6063916"/>
              <a:ext cx="6059548" cy="6112043"/>
            </a:xfrm>
            <a:prstGeom prst="rect">
              <a:avLst/>
            </a:prstGeom>
          </p:spPr>
        </p:pic>
        <p:pic>
          <p:nvPicPr>
            <p:cNvPr id="8" name="図 7" descr="テキスト&#10;&#10;自動的に生成された説明">
              <a:extLst>
                <a:ext uri="{FF2B5EF4-FFF2-40B4-BE49-F238E27FC236}">
                  <a16:creationId xmlns:a16="http://schemas.microsoft.com/office/drawing/2014/main" id="{BF7B1F90-8FF9-4C41-8270-88E4284C7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226" y="2855494"/>
              <a:ext cx="6059548" cy="3192381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E404D2-973C-453B-8D8D-D47CE1C722E6}"/>
              </a:ext>
            </a:extLst>
          </p:cNvPr>
          <p:cNvSpPr txBox="1"/>
          <p:nvPr/>
        </p:nvSpPr>
        <p:spPr>
          <a:xfrm>
            <a:off x="1156461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本物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F23263-03AE-4F16-BBFB-7A880551AFD3}"/>
              </a:ext>
            </a:extLst>
          </p:cNvPr>
          <p:cNvSpPr txBox="1"/>
          <p:nvPr/>
        </p:nvSpPr>
        <p:spPr>
          <a:xfrm>
            <a:off x="4593545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詐欺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A92684CC-BE70-4BBD-9E38-51208081C50B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12" name="動作設定ボタン: 空白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9056696-C8AC-4133-B178-923DB1207B2A}"/>
              </a:ext>
            </a:extLst>
          </p:cNvPr>
          <p:cNvSpPr/>
          <p:nvPr/>
        </p:nvSpPr>
        <p:spPr>
          <a:xfrm>
            <a:off x="4860758" y="11197389"/>
            <a:ext cx="1997242" cy="9946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C85EBA0-DC2D-4361-939D-EAC73B62A21B}"/>
              </a:ext>
            </a:extLst>
          </p:cNvPr>
          <p:cNvSpPr/>
          <p:nvPr/>
        </p:nvSpPr>
        <p:spPr>
          <a:xfrm>
            <a:off x="1457826" y="1099546"/>
            <a:ext cx="3942347" cy="1275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とても似ています。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4774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F2277D2E-81CB-48A3-9C49-34747F18E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3557337" y="3813984"/>
            <a:ext cx="3180407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1FF369A-BD20-4F4A-8982-86041B16CA64}"/>
              </a:ext>
            </a:extLst>
          </p:cNvPr>
          <p:cNvGrpSpPr/>
          <p:nvPr/>
        </p:nvGrpSpPr>
        <p:grpSpPr>
          <a:xfrm>
            <a:off x="120256" y="3813984"/>
            <a:ext cx="3180407" cy="6096000"/>
            <a:chOff x="399226" y="16041"/>
            <a:chExt cx="6059548" cy="12175959"/>
          </a:xfrm>
        </p:grpSpPr>
        <p:pic>
          <p:nvPicPr>
            <p:cNvPr id="6" name="図 5" descr="テキスト&#10;&#10;自動的に生成された説明">
              <a:extLst>
                <a:ext uri="{FF2B5EF4-FFF2-40B4-BE49-F238E27FC236}">
                  <a16:creationId xmlns:a16="http://schemas.microsoft.com/office/drawing/2014/main" id="{F881207F-4DD1-4B07-A344-76D257196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226" y="16041"/>
              <a:ext cx="6059548" cy="121759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図 6" descr="グラフィカル ユーザー インターフェイス, Web サイト&#10;&#10;自動的に生成された説明">
              <a:extLst>
                <a:ext uri="{FF2B5EF4-FFF2-40B4-BE49-F238E27FC236}">
                  <a16:creationId xmlns:a16="http://schemas.microsoft.com/office/drawing/2014/main" id="{F2F6FFE2-C16F-4330-AF58-A6D18403C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226" y="6063916"/>
              <a:ext cx="6059548" cy="6112043"/>
            </a:xfrm>
            <a:prstGeom prst="rect">
              <a:avLst/>
            </a:prstGeom>
          </p:spPr>
        </p:pic>
        <p:pic>
          <p:nvPicPr>
            <p:cNvPr id="8" name="図 7" descr="テキスト&#10;&#10;自動的に生成された説明">
              <a:extLst>
                <a:ext uri="{FF2B5EF4-FFF2-40B4-BE49-F238E27FC236}">
                  <a16:creationId xmlns:a16="http://schemas.microsoft.com/office/drawing/2014/main" id="{BF7B1F90-8FF9-4C41-8270-88E4284C7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226" y="2855494"/>
              <a:ext cx="6059548" cy="3192381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E404D2-973C-453B-8D8D-D47CE1C722E6}"/>
              </a:ext>
            </a:extLst>
          </p:cNvPr>
          <p:cNvSpPr txBox="1"/>
          <p:nvPr/>
        </p:nvSpPr>
        <p:spPr>
          <a:xfrm>
            <a:off x="1156461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本物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F23263-03AE-4F16-BBFB-7A880551AFD3}"/>
              </a:ext>
            </a:extLst>
          </p:cNvPr>
          <p:cNvSpPr txBox="1"/>
          <p:nvPr/>
        </p:nvSpPr>
        <p:spPr>
          <a:xfrm>
            <a:off x="4593545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詐欺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A92684CC-BE70-4BBD-9E38-51208081C50B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12" name="動作設定ボタン: 空白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9056696-C8AC-4133-B178-923DB1207B2A}"/>
              </a:ext>
            </a:extLst>
          </p:cNvPr>
          <p:cNvSpPr/>
          <p:nvPr/>
        </p:nvSpPr>
        <p:spPr>
          <a:xfrm>
            <a:off x="4860758" y="11197389"/>
            <a:ext cx="1997242" cy="9946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E49720-836F-4BE3-9AE1-1CE3D1ABB9CB}"/>
              </a:ext>
            </a:extLst>
          </p:cNvPr>
          <p:cNvSpPr/>
          <p:nvPr/>
        </p:nvSpPr>
        <p:spPr>
          <a:xfrm>
            <a:off x="176463" y="8071279"/>
            <a:ext cx="3060031" cy="5272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FD4F1C-E0EC-469A-A153-BF428FB93FE8}"/>
              </a:ext>
            </a:extLst>
          </p:cNvPr>
          <p:cNvSpPr/>
          <p:nvPr/>
        </p:nvSpPr>
        <p:spPr>
          <a:xfrm>
            <a:off x="3625516" y="7972926"/>
            <a:ext cx="3048059" cy="5272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8C7737B-4CCA-4A18-BEF3-663FF6A47212}"/>
              </a:ext>
            </a:extLst>
          </p:cNvPr>
          <p:cNvSpPr/>
          <p:nvPr/>
        </p:nvSpPr>
        <p:spPr>
          <a:xfrm>
            <a:off x="1706478" y="877507"/>
            <a:ext cx="3539290" cy="13956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/>
              <a:t>「再配達依頼」を</a:t>
            </a:r>
            <a:endParaRPr kumimoji="1" lang="en-US" altLang="ja-JP" sz="2200" dirty="0"/>
          </a:p>
          <a:p>
            <a:pPr algn="ctr"/>
            <a:r>
              <a:rPr kumimoji="1" lang="ja-JP" altLang="en-US" sz="2200" dirty="0"/>
              <a:t>クリックすると</a:t>
            </a:r>
            <a:r>
              <a:rPr kumimoji="1" lang="en-US" altLang="ja-JP" sz="2200" dirty="0"/>
              <a:t>…</a:t>
            </a:r>
            <a:endParaRPr kumimoji="1" lang="ja-JP" altLang="en-US" sz="22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52BA559-B4C1-425F-9EFA-00474D940361}"/>
              </a:ext>
            </a:extLst>
          </p:cNvPr>
          <p:cNvCxnSpPr>
            <a:cxnSpLocks/>
          </p:cNvCxnSpPr>
          <p:nvPr/>
        </p:nvCxnSpPr>
        <p:spPr>
          <a:xfrm flipH="1">
            <a:off x="1706478" y="2298078"/>
            <a:ext cx="957887" cy="593849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A73FCD47-E5F7-4294-8DA6-E59289989DE9}"/>
              </a:ext>
            </a:extLst>
          </p:cNvPr>
          <p:cNvCxnSpPr>
            <a:cxnSpLocks/>
          </p:cNvCxnSpPr>
          <p:nvPr/>
        </p:nvCxnSpPr>
        <p:spPr>
          <a:xfrm>
            <a:off x="4395537" y="2304227"/>
            <a:ext cx="673767" cy="575902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動作設定ボタン: 空白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065FFF4-7FEE-4499-89D1-4CA23A580B79}"/>
              </a:ext>
            </a:extLst>
          </p:cNvPr>
          <p:cNvSpPr/>
          <p:nvPr/>
        </p:nvSpPr>
        <p:spPr>
          <a:xfrm>
            <a:off x="16043" y="7668127"/>
            <a:ext cx="6817895" cy="128935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7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0B2DD5C-6EC4-4EE6-B1CE-F141AC405A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29" y="3818022"/>
            <a:ext cx="3205268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図 3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F769A186-70CC-4640-9B96-DDD9CABB2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303" y="3818021"/>
            <a:ext cx="3205268" cy="6096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8D85B4-FE0E-43E7-8217-F32A4C3F08CC}"/>
              </a:ext>
            </a:extLst>
          </p:cNvPr>
          <p:cNvSpPr txBox="1"/>
          <p:nvPr/>
        </p:nvSpPr>
        <p:spPr>
          <a:xfrm>
            <a:off x="1156461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本物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DF39F0-D8CC-46AE-8023-887DFD394993}"/>
              </a:ext>
            </a:extLst>
          </p:cNvPr>
          <p:cNvSpPr txBox="1"/>
          <p:nvPr/>
        </p:nvSpPr>
        <p:spPr>
          <a:xfrm>
            <a:off x="4593545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詐欺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63C49301-2A0F-4D28-B702-E01BD4200227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7" name="動作設定ボタン: 空白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F8D6F0B-897B-451A-B766-61BF3543EA17}"/>
              </a:ext>
            </a:extLst>
          </p:cNvPr>
          <p:cNvSpPr/>
          <p:nvPr/>
        </p:nvSpPr>
        <p:spPr>
          <a:xfrm>
            <a:off x="4860758" y="11197389"/>
            <a:ext cx="1997242" cy="9946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0B2DD5C-6EC4-4EE6-B1CE-F141AC405A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29" y="3818022"/>
            <a:ext cx="3205268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図 3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F769A186-70CC-4640-9B96-DDD9CABB2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303" y="3818021"/>
            <a:ext cx="3205268" cy="6096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8D85B4-FE0E-43E7-8217-F32A4C3F08CC}"/>
              </a:ext>
            </a:extLst>
          </p:cNvPr>
          <p:cNvSpPr txBox="1"/>
          <p:nvPr/>
        </p:nvSpPr>
        <p:spPr>
          <a:xfrm>
            <a:off x="1156461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本物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DF39F0-D8CC-46AE-8023-887DFD394993}"/>
              </a:ext>
            </a:extLst>
          </p:cNvPr>
          <p:cNvSpPr txBox="1"/>
          <p:nvPr/>
        </p:nvSpPr>
        <p:spPr>
          <a:xfrm>
            <a:off x="4593545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詐欺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63C49301-2A0F-4D28-B702-E01BD4200227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10" name="動作設定ボタン: 空白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E86EF85-7328-428B-B7CA-8BC0EF3F973F}"/>
              </a:ext>
            </a:extLst>
          </p:cNvPr>
          <p:cNvSpPr/>
          <p:nvPr/>
        </p:nvSpPr>
        <p:spPr>
          <a:xfrm>
            <a:off x="4860758" y="11197389"/>
            <a:ext cx="1997242" cy="9946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8492542-BB4E-4E48-B401-77FE7C981B68}"/>
              </a:ext>
            </a:extLst>
          </p:cNvPr>
          <p:cNvSpPr/>
          <p:nvPr/>
        </p:nvSpPr>
        <p:spPr>
          <a:xfrm>
            <a:off x="1331495" y="898358"/>
            <a:ext cx="4637598" cy="18295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本物のホームページでは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クロネコメンバーズに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ログインする画面が出てきます。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56C32005-F003-4E2A-9056-A305997C235E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085476" y="2727944"/>
            <a:ext cx="1564818" cy="5164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1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0B2DD5C-6EC4-4EE6-B1CE-F141AC405A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29" y="3818022"/>
            <a:ext cx="3205268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図 3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F769A186-70CC-4640-9B96-DDD9CABB2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303" y="3818021"/>
            <a:ext cx="3205268" cy="6096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8D85B4-FE0E-43E7-8217-F32A4C3F08CC}"/>
              </a:ext>
            </a:extLst>
          </p:cNvPr>
          <p:cNvSpPr txBox="1"/>
          <p:nvPr/>
        </p:nvSpPr>
        <p:spPr>
          <a:xfrm>
            <a:off x="1156461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本物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DF39F0-D8CC-46AE-8023-887DFD394993}"/>
              </a:ext>
            </a:extLst>
          </p:cNvPr>
          <p:cNvSpPr txBox="1"/>
          <p:nvPr/>
        </p:nvSpPr>
        <p:spPr>
          <a:xfrm>
            <a:off x="4593545" y="31534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詐欺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63C49301-2A0F-4D28-B702-E01BD4200227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9" name="動作設定ボタン: 空白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0E0474C-79F2-4F07-967B-CE506FC3061D}"/>
              </a:ext>
            </a:extLst>
          </p:cNvPr>
          <p:cNvSpPr/>
          <p:nvPr/>
        </p:nvSpPr>
        <p:spPr>
          <a:xfrm>
            <a:off x="4860758" y="11197389"/>
            <a:ext cx="1997242" cy="9946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FF862C8-E009-468A-9457-315345E9402E}"/>
              </a:ext>
            </a:extLst>
          </p:cNvPr>
          <p:cNvSpPr/>
          <p:nvPr/>
        </p:nvSpPr>
        <p:spPr>
          <a:xfrm>
            <a:off x="1331495" y="818147"/>
            <a:ext cx="4370046" cy="17405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詐欺のホームページでは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関係のない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Apple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の情報を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IZ UDゴシック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IZ UDゴシック"/>
                <a:cs typeface="+mn-cs"/>
              </a:rPr>
              <a:t>必要とされています。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8510DAC-B775-46E1-9DD3-47B7DA422978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516518" y="2558716"/>
            <a:ext cx="1077027" cy="3248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2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7C5D683-0F62-4987-A7F6-11835BDB44E7}"/>
              </a:ext>
            </a:extLst>
          </p:cNvPr>
          <p:cNvSpPr/>
          <p:nvPr/>
        </p:nvSpPr>
        <p:spPr>
          <a:xfrm>
            <a:off x="365176" y="2950169"/>
            <a:ext cx="6127647" cy="5489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/>
              <a:t>不在届とは</a:t>
            </a:r>
            <a:endParaRPr lang="en-US" altLang="ja-JP" sz="3200" b="1" dirty="0"/>
          </a:p>
          <a:p>
            <a:r>
              <a:rPr lang="ja-JP" altLang="en-US" sz="2400" dirty="0"/>
              <a:t>郵送物を運輸会社、郵便局が</a:t>
            </a:r>
            <a:endParaRPr lang="en-US" altLang="ja-JP" sz="2400" dirty="0"/>
          </a:p>
          <a:p>
            <a:r>
              <a:rPr lang="ja-JP" altLang="en-US" sz="2400" dirty="0"/>
              <a:t>一時的に預かっていることを</a:t>
            </a:r>
            <a:endParaRPr lang="en-US" altLang="ja-JP" sz="2400" dirty="0"/>
          </a:p>
          <a:p>
            <a:r>
              <a:rPr lang="ja-JP" altLang="en-US" sz="2400" dirty="0"/>
              <a:t>知らせるための通知のこと</a:t>
            </a:r>
            <a:endParaRPr lang="en-US" altLang="ja-JP" sz="2400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51BA7265-07CD-4967-B5B6-211AE6A49230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2" name="動作設定ボタン: 空白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D1463D6-2275-4AFE-8B02-12F22A619ADD}"/>
              </a:ext>
            </a:extLst>
          </p:cNvPr>
          <p:cNvSpPr/>
          <p:nvPr/>
        </p:nvSpPr>
        <p:spPr>
          <a:xfrm>
            <a:off x="4892842" y="10892589"/>
            <a:ext cx="1965158" cy="129941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5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30D7D37-FB43-4A31-9195-638D7D131D10}"/>
              </a:ext>
            </a:extLst>
          </p:cNvPr>
          <p:cNvSpPr/>
          <p:nvPr/>
        </p:nvSpPr>
        <p:spPr>
          <a:xfrm>
            <a:off x="453189" y="1615190"/>
            <a:ext cx="5951621" cy="66253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このように詐欺サイトは</a:t>
            </a:r>
            <a:endParaRPr kumimoji="1" lang="en-US" altLang="ja-JP" sz="2400" dirty="0"/>
          </a:p>
          <a:p>
            <a:r>
              <a:rPr kumimoji="1" lang="ja-JP" altLang="en-US" sz="2400" dirty="0"/>
              <a:t>本物とそっくりに</a:t>
            </a:r>
            <a:endParaRPr kumimoji="1" lang="en-US" altLang="ja-JP" sz="2400" dirty="0"/>
          </a:p>
          <a:p>
            <a:r>
              <a:rPr kumimoji="1" lang="ja-JP" altLang="en-US" sz="2400" dirty="0"/>
              <a:t>作られていることもあります。</a:t>
            </a:r>
            <a:endParaRPr kumimoji="1" lang="en-US" altLang="ja-JP" sz="2400" dirty="0"/>
          </a:p>
          <a:p>
            <a:r>
              <a:rPr kumimoji="1" lang="ja-JP" altLang="en-US" sz="2400" u="sng" dirty="0"/>
              <a:t>見た目だけで判断せず</a:t>
            </a:r>
            <a:endParaRPr kumimoji="1" lang="en-US" altLang="ja-JP" sz="2400" u="sng" dirty="0"/>
          </a:p>
          <a:p>
            <a:r>
              <a:rPr kumimoji="1" lang="ja-JP" altLang="en-US" sz="2400" u="sng" dirty="0"/>
              <a:t>メールアドレス・ＵＲＬを</a:t>
            </a:r>
            <a:endParaRPr kumimoji="1" lang="en-US" altLang="ja-JP" sz="2400" u="sng" dirty="0"/>
          </a:p>
          <a:p>
            <a:r>
              <a:rPr kumimoji="1" lang="ja-JP" altLang="en-US" sz="2400" u="sng" dirty="0"/>
              <a:t>確認</a:t>
            </a:r>
            <a:r>
              <a:rPr kumimoji="1" lang="ja-JP" altLang="en-US" sz="2400" dirty="0"/>
              <a:t>するようにしましょう。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67ED4D15-4D4C-44BA-BFB9-6DAA2ABF3A10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終わる</a:t>
            </a:r>
          </a:p>
        </p:txBody>
      </p:sp>
      <p:sp>
        <p:nvSpPr>
          <p:cNvPr id="4" name="動作設定ボタン: 空白 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2B470AC-0DB2-40CE-89E1-26D1445D7178}"/>
              </a:ext>
            </a:extLst>
          </p:cNvPr>
          <p:cNvSpPr/>
          <p:nvPr/>
        </p:nvSpPr>
        <p:spPr>
          <a:xfrm>
            <a:off x="4892842" y="11298702"/>
            <a:ext cx="1965158" cy="8502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3860023-49D4-4696-B69F-4E21D3EA5530}"/>
              </a:ext>
            </a:extLst>
          </p:cNvPr>
          <p:cNvSpPr/>
          <p:nvPr/>
        </p:nvSpPr>
        <p:spPr>
          <a:xfrm>
            <a:off x="88232" y="11470107"/>
            <a:ext cx="2109538" cy="603679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URL</a:t>
            </a:r>
            <a:r>
              <a:rPr kumimoji="1" lang="ja-JP" altLang="en-US" sz="2400" dirty="0"/>
              <a:t>とは？</a:t>
            </a:r>
          </a:p>
        </p:txBody>
      </p:sp>
      <p:sp>
        <p:nvSpPr>
          <p:cNvPr id="8" name="動作設定ボタン: 空白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10914F3-6AC0-418A-A897-59D94F02A1A6}"/>
              </a:ext>
            </a:extLst>
          </p:cNvPr>
          <p:cNvSpPr/>
          <p:nvPr/>
        </p:nvSpPr>
        <p:spPr>
          <a:xfrm>
            <a:off x="0" y="11277168"/>
            <a:ext cx="2326105" cy="89329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スマートフォンを使う男性のイラスト「笑った顔」">
            <a:extLst>
              <a:ext uri="{FF2B5EF4-FFF2-40B4-BE49-F238E27FC236}">
                <a16:creationId xmlns:a16="http://schemas.microsoft.com/office/drawing/2014/main" id="{F8FEAE0C-260F-47F6-87DE-D44979D7C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157" y="6096000"/>
            <a:ext cx="2133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決定、ボタン押下37.wav"/>
          </p:stSnd>
        </p:sndAc>
      </p:transition>
    </mc:Choice>
    <mc:Fallback xmlns="">
      <p:transition spd="slow" advClick="0">
        <p:sndAc>
          <p:stSnd>
            <p:snd r:embed="rId6" name="決定、ボタン押下37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8482500-6A1A-483A-9E26-8C33AA83129C}"/>
              </a:ext>
            </a:extLst>
          </p:cNvPr>
          <p:cNvSpPr/>
          <p:nvPr/>
        </p:nvSpPr>
        <p:spPr>
          <a:xfrm>
            <a:off x="395535" y="1026692"/>
            <a:ext cx="6066928" cy="38180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600" b="1" dirty="0"/>
              <a:t>URL</a:t>
            </a:r>
            <a:r>
              <a:rPr kumimoji="1" lang="ja-JP" altLang="en-US" sz="2800" b="1" dirty="0"/>
              <a:t>とは</a:t>
            </a:r>
            <a:endParaRPr kumimoji="1" lang="en-US" altLang="ja-JP" sz="2800" b="1" dirty="0"/>
          </a:p>
          <a:p>
            <a:r>
              <a:rPr kumimoji="1" lang="ja-JP" altLang="en-US" sz="2400" dirty="0"/>
              <a:t>ある特定のデータの場所を示す</a:t>
            </a:r>
            <a:endParaRPr kumimoji="1" lang="en-US" altLang="ja-JP" sz="2400" dirty="0"/>
          </a:p>
          <a:p>
            <a:r>
              <a:rPr kumimoji="1" lang="ja-JP" altLang="en-US" sz="2400" dirty="0"/>
              <a:t>住所と名前のようなもの。</a:t>
            </a:r>
            <a:endParaRPr kumimoji="1" lang="en-US" altLang="ja-JP" sz="2400" dirty="0"/>
          </a:p>
          <a:p>
            <a:r>
              <a:rPr kumimoji="1" lang="en-US" altLang="ja-JP" sz="2400" dirty="0"/>
              <a:t>Web</a:t>
            </a:r>
            <a:r>
              <a:rPr kumimoji="1" lang="ja-JP" altLang="en-US" sz="2400" dirty="0"/>
              <a:t>ページがインターネット上の</a:t>
            </a:r>
            <a:endParaRPr kumimoji="1" lang="en-US" altLang="ja-JP" sz="2400" dirty="0"/>
          </a:p>
          <a:p>
            <a:r>
              <a:rPr kumimoji="1" lang="ja-JP" altLang="en-US" sz="2400" dirty="0"/>
              <a:t>どこにあるのかを表している。</a:t>
            </a:r>
          </a:p>
        </p:txBody>
      </p:sp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A7A666C4-3CC9-4DCD-A9FA-C47242629229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動作設定ボタン: 空白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3BB1326-02B5-4081-8956-4462241C0A36}"/>
              </a:ext>
            </a:extLst>
          </p:cNvPr>
          <p:cNvSpPr/>
          <p:nvPr/>
        </p:nvSpPr>
        <p:spPr>
          <a:xfrm>
            <a:off x="4796589" y="11036968"/>
            <a:ext cx="2061411" cy="11550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7E2B2E-F907-4891-B73D-F8BBDA8EDF72}"/>
              </a:ext>
            </a:extLst>
          </p:cNvPr>
          <p:cNvSpPr/>
          <p:nvPr/>
        </p:nvSpPr>
        <p:spPr>
          <a:xfrm>
            <a:off x="702844" y="5401130"/>
            <a:ext cx="5452312" cy="2149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ヤマト運輸</a:t>
            </a:r>
            <a:endParaRPr kumimoji="1" lang="en-US" altLang="ja-JP" sz="2400" dirty="0"/>
          </a:p>
          <a:p>
            <a:r>
              <a:rPr kumimoji="1" lang="ja-JP" altLang="en-US" sz="2400" dirty="0"/>
              <a:t>▶ホームページのＵＲＬ　</a:t>
            </a:r>
            <a:r>
              <a:rPr kumimoji="1" lang="en-US" altLang="ja-JP" sz="2000" dirty="0">
                <a:hlinkClick r:id="rId3"/>
              </a:rPr>
              <a:t>https://www.kuronekoyamato.co.jp/ytc/customer/</a:t>
            </a:r>
            <a:r>
              <a:rPr kumimoji="1" lang="ja-JP" altLang="en-US" sz="2000" dirty="0"/>
              <a:t>　</a:t>
            </a:r>
            <a:endParaRPr kumimoji="1" lang="en-US" altLang="ja-JP" sz="2000" dirty="0"/>
          </a:p>
          <a:p>
            <a:r>
              <a:rPr kumimoji="1" lang="ja-JP" altLang="en-US" sz="2400" dirty="0"/>
              <a:t>▶メールアドレス</a:t>
            </a:r>
            <a:endParaRPr kumimoji="1" lang="en-US" altLang="ja-JP" sz="2400" dirty="0"/>
          </a:p>
          <a:p>
            <a:r>
              <a:rPr kumimoji="1" lang="ja-JP" altLang="en-US" sz="2000" dirty="0"/>
              <a:t>〇〇〇</a:t>
            </a:r>
            <a:r>
              <a:rPr kumimoji="1" lang="en-US" altLang="ja-JP" sz="2000" dirty="0"/>
              <a:t>@kuronekoyamato.co.jp</a:t>
            </a:r>
            <a:endParaRPr kumimoji="1" lang="ja-JP" altLang="en-US" sz="20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5F6140-A7C3-4704-8804-0BDA599EBE69}"/>
              </a:ext>
            </a:extLst>
          </p:cNvPr>
          <p:cNvSpPr/>
          <p:nvPr/>
        </p:nvSpPr>
        <p:spPr>
          <a:xfrm>
            <a:off x="702843" y="7673185"/>
            <a:ext cx="5452313" cy="2823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佐川急便</a:t>
            </a:r>
            <a:endParaRPr kumimoji="1" lang="en-US" altLang="ja-JP" sz="2800" dirty="0"/>
          </a:p>
          <a:p>
            <a:r>
              <a:rPr kumimoji="1" lang="ja-JP" altLang="en-US" sz="2400" dirty="0"/>
              <a:t>▶ホームページのＵＲＬ</a:t>
            </a:r>
            <a:endParaRPr kumimoji="1" lang="en-US" altLang="ja-JP" sz="2400" dirty="0"/>
          </a:p>
          <a:p>
            <a:r>
              <a:rPr kumimoji="1" lang="en-US" altLang="ja-JP" sz="2400" dirty="0">
                <a:hlinkClick r:id="rId4"/>
              </a:rPr>
              <a:t>https://www.sagawa-exp.co.jp/</a:t>
            </a:r>
            <a:r>
              <a:rPr kumimoji="1" lang="ja-JP" altLang="en-US" sz="2400" dirty="0"/>
              <a:t>　</a:t>
            </a:r>
            <a:endParaRPr kumimoji="1" lang="en-US" altLang="ja-JP" sz="2400" dirty="0"/>
          </a:p>
          <a:p>
            <a:r>
              <a:rPr kumimoji="1" lang="ja-JP" altLang="en-US" sz="2400" dirty="0"/>
              <a:t>▶メールアドレス</a:t>
            </a:r>
            <a:endParaRPr kumimoji="1" lang="en-US" altLang="ja-JP" sz="2000" dirty="0"/>
          </a:p>
          <a:p>
            <a:r>
              <a:rPr kumimoji="1" lang="en-US" altLang="ja-JP" sz="2000" dirty="0"/>
              <a:t>info-ptl@sagawa-exp.co.jp</a:t>
            </a:r>
          </a:p>
          <a:p>
            <a:r>
              <a:rPr kumimoji="1" lang="en-US" altLang="ja-JP" sz="2000" dirty="0"/>
              <a:t>info-nimotsu@sagawa-exp.co.jp</a:t>
            </a:r>
          </a:p>
          <a:p>
            <a:r>
              <a:rPr kumimoji="1" lang="en-US" altLang="ja-JP" sz="2000" dirty="0"/>
              <a:t>info@ds.sagawa-exp.co.jp</a:t>
            </a:r>
          </a:p>
        </p:txBody>
      </p:sp>
    </p:spTree>
    <p:extLst>
      <p:ext uri="{BB962C8B-B14F-4D97-AF65-F5344CB8AC3E}">
        <p14:creationId xmlns:p14="http://schemas.microsoft.com/office/powerpoint/2010/main" val="16060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8445DB6-C392-49ED-8A45-65B3447336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66" y="31333"/>
            <a:ext cx="6325467" cy="12079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3D3C6C7-BEC9-4D64-B1AD-F67D1178A74C}"/>
              </a:ext>
            </a:extLst>
          </p:cNvPr>
          <p:cNvSpPr/>
          <p:nvPr/>
        </p:nvSpPr>
        <p:spPr>
          <a:xfrm>
            <a:off x="410646" y="31333"/>
            <a:ext cx="1074821" cy="99536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B64E4B-1B84-47EA-9264-EEEDC7099CBD}"/>
              </a:ext>
            </a:extLst>
          </p:cNvPr>
          <p:cNvSpPr/>
          <p:nvPr/>
        </p:nvSpPr>
        <p:spPr>
          <a:xfrm>
            <a:off x="359375" y="11316668"/>
            <a:ext cx="6232358" cy="794370"/>
          </a:xfrm>
          <a:prstGeom prst="rect">
            <a:avLst/>
          </a:prstGeom>
          <a:solidFill>
            <a:srgbClr val="D6D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98109F-AB34-4F93-9CE4-F4749E96493C}"/>
              </a:ext>
            </a:extLst>
          </p:cNvPr>
          <p:cNvSpPr/>
          <p:nvPr/>
        </p:nvSpPr>
        <p:spPr>
          <a:xfrm>
            <a:off x="312821" y="1796714"/>
            <a:ext cx="4981074" cy="237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最新フィッシング事情＞過去最大規模に激増し、「偽ヤマト運輸」も登場。標的はクレカやキャリア決済、電子マネーで、偽銀行も2年ぶりに復活｜セキュリティ通信">
            <a:extLst>
              <a:ext uri="{FF2B5EF4-FFF2-40B4-BE49-F238E27FC236}">
                <a16:creationId xmlns:a16="http://schemas.microsoft.com/office/drawing/2014/main" id="{4212C5C1-25B8-4B31-887E-EE8144D02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46" y="2101513"/>
            <a:ext cx="4155400" cy="17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06C3C92-0A71-41A5-A632-4745E8F725BC}"/>
              </a:ext>
            </a:extLst>
          </p:cNvPr>
          <p:cNvSpPr/>
          <p:nvPr/>
        </p:nvSpPr>
        <p:spPr>
          <a:xfrm>
            <a:off x="2550695" y="1379621"/>
            <a:ext cx="1524000" cy="721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7FD03B1-7F3F-4707-A05B-4570299EA0ED}"/>
              </a:ext>
            </a:extLst>
          </p:cNvPr>
          <p:cNvSpPr/>
          <p:nvPr/>
        </p:nvSpPr>
        <p:spPr>
          <a:xfrm>
            <a:off x="2433170" y="918408"/>
            <a:ext cx="1991659" cy="31282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ヤマト運輸</a:t>
            </a:r>
          </a:p>
        </p:txBody>
      </p:sp>
      <p:sp>
        <p:nvSpPr>
          <p:cNvPr id="6" name="動作設定ボタン: 空白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A0FF755-BE62-4430-833C-E5937F2747B1}"/>
              </a:ext>
            </a:extLst>
          </p:cNvPr>
          <p:cNvSpPr/>
          <p:nvPr/>
        </p:nvSpPr>
        <p:spPr>
          <a:xfrm>
            <a:off x="1074820" y="3208421"/>
            <a:ext cx="3208421" cy="521367"/>
          </a:xfrm>
          <a:prstGeom prst="actionButtonBlank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06E4D48-A1B6-4D07-AF31-1BA4E4397070}"/>
              </a:ext>
            </a:extLst>
          </p:cNvPr>
          <p:cNvSpPr/>
          <p:nvPr/>
        </p:nvSpPr>
        <p:spPr>
          <a:xfrm>
            <a:off x="476386" y="232233"/>
            <a:ext cx="664174" cy="673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✕</a:t>
            </a:r>
          </a:p>
        </p:txBody>
      </p:sp>
      <p:sp>
        <p:nvSpPr>
          <p:cNvPr id="3" name="動作設定ボタン: 空白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91FA31-E624-45F8-BABA-6F35D794033D}"/>
              </a:ext>
            </a:extLst>
          </p:cNvPr>
          <p:cNvSpPr/>
          <p:nvPr/>
        </p:nvSpPr>
        <p:spPr>
          <a:xfrm>
            <a:off x="360946" y="135415"/>
            <a:ext cx="922423" cy="875238"/>
          </a:xfrm>
          <a:prstGeom prst="actionButtonBlank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00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メールのＵＲＬは</a:t>
            </a:r>
            <a:endParaRPr kumimoji="1" lang="en-US" altLang="ja-JP" sz="2800" dirty="0"/>
          </a:p>
          <a:p>
            <a:r>
              <a:rPr kumimoji="1" lang="en-US" altLang="ja-JP" sz="2800" u="sng" dirty="0">
                <a:solidFill>
                  <a:schemeClr val="accent5">
                    <a:lumMod val="75000"/>
                  </a:schemeClr>
                </a:solidFill>
              </a:rPr>
              <a:t>https://kuroneoyamato.com</a:t>
            </a:r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本物のヤマト運輸の</a:t>
            </a:r>
            <a:endParaRPr kumimoji="1" lang="en-US" altLang="ja-JP" sz="2800" dirty="0"/>
          </a:p>
          <a:p>
            <a:r>
              <a:rPr kumimoji="1" lang="ja-JP" altLang="en-US" sz="2800" dirty="0"/>
              <a:t>ウェブサイトのＵＲＬは</a:t>
            </a:r>
            <a:endParaRPr kumimoji="1" lang="en-US" altLang="ja-JP" sz="2800" dirty="0"/>
          </a:p>
          <a:p>
            <a:r>
              <a:rPr kumimoji="1" lang="en-US" altLang="ja-JP" sz="2400" dirty="0">
                <a:hlinkClick r:id="rId3"/>
              </a:rPr>
              <a:t>https://www.kuronekoyamato.co.jp/</a:t>
            </a:r>
            <a:endParaRPr kumimoji="1" lang="en-US" altLang="ja-JP" sz="2800" dirty="0"/>
          </a:p>
          <a:p>
            <a:r>
              <a:rPr kumimoji="1" lang="ja-JP" altLang="en-US" sz="2800" dirty="0"/>
              <a:t>です。</a:t>
            </a:r>
            <a:endParaRPr kumimoji="1" lang="en-US" altLang="ja-JP" sz="2800" dirty="0"/>
          </a:p>
          <a:p>
            <a:r>
              <a:rPr kumimoji="1" lang="ja-JP" altLang="en-US" sz="2800" dirty="0"/>
              <a:t>ＵＲＬで本物か偽物かを</a:t>
            </a:r>
            <a:endParaRPr kumimoji="1" lang="en-US" altLang="ja-JP" sz="2800" dirty="0"/>
          </a:p>
          <a:p>
            <a:r>
              <a:rPr kumimoji="1" lang="ja-JP" altLang="en-US" sz="2800" dirty="0"/>
              <a:t>見極めることも大切です。</a:t>
            </a: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3B2A2B3-140F-4ABD-B708-7767C610F37B}"/>
              </a:ext>
            </a:extLst>
          </p:cNvPr>
          <p:cNvCxnSpPr/>
          <p:nvPr/>
        </p:nvCxnSpPr>
        <p:spPr>
          <a:xfrm>
            <a:off x="4668251" y="4676274"/>
            <a:ext cx="8341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40209D3-AA8E-445D-8F4B-DFCA097DCA72}"/>
              </a:ext>
            </a:extLst>
          </p:cNvPr>
          <p:cNvCxnSpPr/>
          <p:nvPr/>
        </p:nvCxnSpPr>
        <p:spPr>
          <a:xfrm>
            <a:off x="4668251" y="4628148"/>
            <a:ext cx="8341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1744CE1-9437-49DD-BAED-99DB723DF9F2}"/>
              </a:ext>
            </a:extLst>
          </p:cNvPr>
          <p:cNvCxnSpPr>
            <a:cxnSpLocks/>
          </p:cNvCxnSpPr>
          <p:nvPr/>
        </p:nvCxnSpPr>
        <p:spPr>
          <a:xfrm>
            <a:off x="3011905" y="2951748"/>
            <a:ext cx="4170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33900F4-D643-4994-84C8-5579657F2CA5}"/>
              </a:ext>
            </a:extLst>
          </p:cNvPr>
          <p:cNvCxnSpPr>
            <a:cxnSpLocks/>
          </p:cNvCxnSpPr>
          <p:nvPr/>
        </p:nvCxnSpPr>
        <p:spPr>
          <a:xfrm>
            <a:off x="3011905" y="2991854"/>
            <a:ext cx="4170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動作設定ボタン: 空白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E76BE40-D34F-4304-A7C5-16CBDF4F4E86}"/>
              </a:ext>
            </a:extLst>
          </p:cNvPr>
          <p:cNvSpPr/>
          <p:nvPr/>
        </p:nvSpPr>
        <p:spPr>
          <a:xfrm>
            <a:off x="4702346" y="11157284"/>
            <a:ext cx="2109537" cy="10347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940D2C3-7C29-411D-8C9E-8B6C7C592B45}"/>
              </a:ext>
            </a:extLst>
          </p:cNvPr>
          <p:cNvSpPr/>
          <p:nvPr/>
        </p:nvSpPr>
        <p:spPr>
          <a:xfrm>
            <a:off x="224590" y="11421978"/>
            <a:ext cx="2109538" cy="60367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URL</a:t>
            </a:r>
            <a:r>
              <a:rPr kumimoji="1" lang="ja-JP" altLang="en-US" sz="2400" dirty="0"/>
              <a:t>とは？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CDA6EC8-931D-4D9F-99A0-DE329BDA3100}"/>
              </a:ext>
            </a:extLst>
          </p:cNvPr>
          <p:cNvCxnSpPr>
            <a:cxnSpLocks/>
          </p:cNvCxnSpPr>
          <p:nvPr/>
        </p:nvCxnSpPr>
        <p:spPr>
          <a:xfrm flipV="1">
            <a:off x="4287255" y="2951748"/>
            <a:ext cx="878304" cy="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630460-A5C9-4BA5-9278-34BD4BEC32A7}"/>
              </a:ext>
            </a:extLst>
          </p:cNvPr>
          <p:cNvCxnSpPr>
            <a:cxnSpLocks/>
          </p:cNvCxnSpPr>
          <p:nvPr/>
        </p:nvCxnSpPr>
        <p:spPr>
          <a:xfrm flipV="1">
            <a:off x="4279235" y="2991854"/>
            <a:ext cx="878304" cy="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動作設定ボタン: 空白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5926B5-067B-4153-9C91-3F3AA3E8DDF8}"/>
              </a:ext>
            </a:extLst>
          </p:cNvPr>
          <p:cNvSpPr/>
          <p:nvPr/>
        </p:nvSpPr>
        <p:spPr>
          <a:xfrm>
            <a:off x="0" y="11151362"/>
            <a:ext cx="2498556" cy="103767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3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クイズ正解2.wav"/>
          </p:stSnd>
        </p:sndAc>
      </p:transition>
    </mc:Choice>
    <mc:Fallback xmlns="">
      <p:transition spd="slow" advClick="0">
        <p:sndAc>
          <p:stSnd>
            <p:snd r:embed="rId7" name="クイズ正解2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8482500-6A1A-483A-9E26-8C33AA83129C}"/>
              </a:ext>
            </a:extLst>
          </p:cNvPr>
          <p:cNvSpPr/>
          <p:nvPr/>
        </p:nvSpPr>
        <p:spPr>
          <a:xfrm>
            <a:off x="702844" y="2679031"/>
            <a:ext cx="5452311" cy="5791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600" b="1" dirty="0"/>
              <a:t>URL</a:t>
            </a:r>
            <a:r>
              <a:rPr kumimoji="1" lang="ja-JP" altLang="en-US" sz="2800" b="1" dirty="0"/>
              <a:t>とは</a:t>
            </a:r>
            <a:endParaRPr kumimoji="1" lang="en-US" altLang="ja-JP" sz="2800" b="1" dirty="0"/>
          </a:p>
          <a:p>
            <a:r>
              <a:rPr kumimoji="1" lang="ja-JP" altLang="en-US" sz="2400" dirty="0"/>
              <a:t>ある特定のデータの場所を示す</a:t>
            </a:r>
            <a:endParaRPr kumimoji="1" lang="en-US" altLang="ja-JP" sz="2400" dirty="0"/>
          </a:p>
          <a:p>
            <a:r>
              <a:rPr kumimoji="1" lang="ja-JP" altLang="en-US" sz="2400" dirty="0"/>
              <a:t>住所と名前のようなもの。</a:t>
            </a:r>
            <a:endParaRPr kumimoji="1" lang="en-US" altLang="ja-JP" sz="2400" dirty="0"/>
          </a:p>
          <a:p>
            <a:r>
              <a:rPr kumimoji="1" lang="en-US" altLang="ja-JP" sz="2800" dirty="0"/>
              <a:t>Web</a:t>
            </a:r>
            <a:r>
              <a:rPr kumimoji="1" lang="ja-JP" altLang="en-US" sz="2400" dirty="0"/>
              <a:t>ページがインターネット上のどこにあるのかを表している。</a:t>
            </a:r>
          </a:p>
        </p:txBody>
      </p:sp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A7A666C4-3CC9-4DCD-A9FA-C47242629229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動作設定ボタン: 空白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01FCF51-F62F-45F9-B28F-50B23D192287}"/>
              </a:ext>
            </a:extLst>
          </p:cNvPr>
          <p:cNvSpPr/>
          <p:nvPr/>
        </p:nvSpPr>
        <p:spPr>
          <a:xfrm>
            <a:off x="4764505" y="11149263"/>
            <a:ext cx="2093495" cy="104273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4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C9B8B21C-AD79-4071-B79F-218C4660E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248593" y="0"/>
            <a:ext cx="6360813" cy="121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動作設定ボタン: 空白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D6055EA-A38D-42B3-B1F3-6A0931833C70}"/>
              </a:ext>
            </a:extLst>
          </p:cNvPr>
          <p:cNvSpPr/>
          <p:nvPr/>
        </p:nvSpPr>
        <p:spPr>
          <a:xfrm>
            <a:off x="385010" y="5727032"/>
            <a:ext cx="6096001" cy="3641557"/>
          </a:xfrm>
          <a:prstGeom prst="actionButtonBlank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E86C9E-10D7-41FE-A1A5-9D8D21DA1A8B}"/>
              </a:ext>
            </a:extLst>
          </p:cNvPr>
          <p:cNvSpPr/>
          <p:nvPr/>
        </p:nvSpPr>
        <p:spPr>
          <a:xfrm>
            <a:off x="352925" y="144380"/>
            <a:ext cx="725905" cy="6817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✕</a:t>
            </a:r>
          </a:p>
        </p:txBody>
      </p:sp>
      <p:sp>
        <p:nvSpPr>
          <p:cNvPr id="6" name="動作設定ボタン: 空白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C6A506F-0847-4367-8DB7-2D77B364321C}"/>
              </a:ext>
            </a:extLst>
          </p:cNvPr>
          <p:cNvSpPr/>
          <p:nvPr/>
        </p:nvSpPr>
        <p:spPr>
          <a:xfrm>
            <a:off x="289758" y="74195"/>
            <a:ext cx="852237" cy="822158"/>
          </a:xfrm>
          <a:prstGeom prst="actionButtonBlank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7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AA7C1E07-A369-46A2-A9A7-72D880B75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32" y="16041"/>
            <a:ext cx="6410535" cy="12175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EBDE912-E7A5-4D8E-BB2F-96C63C24E7F7}"/>
              </a:ext>
            </a:extLst>
          </p:cNvPr>
          <p:cNvSpPr/>
          <p:nvPr/>
        </p:nvSpPr>
        <p:spPr>
          <a:xfrm>
            <a:off x="268705" y="11004885"/>
            <a:ext cx="6365562" cy="117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動作設定ボタン: 空白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1845BC5-C5F3-4FDD-B825-23BB24D204E1}"/>
              </a:ext>
            </a:extLst>
          </p:cNvPr>
          <p:cNvSpPr/>
          <p:nvPr/>
        </p:nvSpPr>
        <p:spPr>
          <a:xfrm>
            <a:off x="513347" y="4459705"/>
            <a:ext cx="5791200" cy="2197768"/>
          </a:xfrm>
          <a:prstGeom prst="actionButtonBlank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36592F-4FBB-4123-BC67-F704E05EA349}"/>
              </a:ext>
            </a:extLst>
          </p:cNvPr>
          <p:cNvSpPr/>
          <p:nvPr/>
        </p:nvSpPr>
        <p:spPr>
          <a:xfrm>
            <a:off x="380999" y="11369843"/>
            <a:ext cx="625643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✕</a:t>
            </a:r>
          </a:p>
        </p:txBody>
      </p:sp>
      <p:sp>
        <p:nvSpPr>
          <p:cNvPr id="6" name="動作設定ボタン: 空白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51EFA17-9D51-40EE-9539-AB9DE792EAEB}"/>
              </a:ext>
            </a:extLst>
          </p:cNvPr>
          <p:cNvSpPr/>
          <p:nvPr/>
        </p:nvSpPr>
        <p:spPr>
          <a:xfrm>
            <a:off x="268705" y="11263564"/>
            <a:ext cx="852237" cy="822158"/>
          </a:xfrm>
          <a:prstGeom prst="actionButtonBlank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ヤマト運輸と</a:t>
            </a:r>
            <a:r>
              <a:rPr kumimoji="1" lang="en-US" altLang="ja-JP" sz="2800" dirty="0"/>
              <a:t>Apple</a:t>
            </a:r>
            <a:r>
              <a:rPr kumimoji="1" lang="ja-JP" altLang="en-US" sz="2800" dirty="0"/>
              <a:t>とは</a:t>
            </a:r>
            <a:endParaRPr kumimoji="1" lang="en-US" altLang="ja-JP" sz="2800" dirty="0"/>
          </a:p>
          <a:p>
            <a:r>
              <a:rPr kumimoji="1" lang="ja-JP" altLang="en-US" sz="2800" dirty="0"/>
              <a:t>何も関係がありません。</a:t>
            </a:r>
            <a:endParaRPr kumimoji="1" lang="en-US" altLang="ja-JP" sz="2800" dirty="0"/>
          </a:p>
          <a:p>
            <a:r>
              <a:rPr kumimoji="1" lang="ja-JP" altLang="en-US" sz="2800" dirty="0"/>
              <a:t>関係のない情報は</a:t>
            </a:r>
            <a:endParaRPr kumimoji="1" lang="en-US" altLang="ja-JP" sz="2800" dirty="0"/>
          </a:p>
          <a:p>
            <a:r>
              <a:rPr kumimoji="1" lang="ja-JP" altLang="en-US" sz="2800" dirty="0"/>
              <a:t>入力しないようにしましょう。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また、個人情報の入力には</a:t>
            </a:r>
            <a:endParaRPr kumimoji="1" lang="en-US" altLang="ja-JP" sz="2800" dirty="0"/>
          </a:p>
          <a:p>
            <a:r>
              <a:rPr kumimoji="1" lang="ja-JP" altLang="en-US" sz="2800" dirty="0"/>
              <a:t>十分に気を付けましょう。</a:t>
            </a:r>
            <a:endParaRPr kumimoji="1" lang="en-US" altLang="ja-JP" sz="2800" dirty="0"/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CB9782D-303A-476C-842A-F9EC1ECEF313}"/>
              </a:ext>
            </a:extLst>
          </p:cNvPr>
          <p:cNvSpPr/>
          <p:nvPr/>
        </p:nvSpPr>
        <p:spPr>
          <a:xfrm>
            <a:off x="4812632" y="11157284"/>
            <a:ext cx="2045368" cy="10347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クイズ正解2.wav"/>
          </p:stSnd>
        </p:sndAc>
      </p:transition>
    </mc:Choice>
    <mc:Fallback xmlns="">
      <p:transition spd="slow" advClick="0">
        <p:sndAc>
          <p:stSnd>
            <p:snd r:embed="rId5" name="クイズ正解2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046EB681-3452-4BDE-8CB5-6C8465AB74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268705" y="0"/>
            <a:ext cx="6320589" cy="12191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D76BB6-39A7-4381-9F37-50D5A4853C68}"/>
              </a:ext>
            </a:extLst>
          </p:cNvPr>
          <p:cNvSpPr/>
          <p:nvPr/>
        </p:nvSpPr>
        <p:spPr>
          <a:xfrm>
            <a:off x="268705" y="11389895"/>
            <a:ext cx="6324600" cy="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06AB6B8-6729-4EA8-816F-F60E4C2B0D65}"/>
              </a:ext>
            </a:extLst>
          </p:cNvPr>
          <p:cNvSpPr/>
          <p:nvPr/>
        </p:nvSpPr>
        <p:spPr>
          <a:xfrm>
            <a:off x="300790" y="32084"/>
            <a:ext cx="6208294" cy="1187116"/>
          </a:xfrm>
          <a:prstGeom prst="roundRect">
            <a:avLst/>
          </a:prstGeom>
          <a:solidFill>
            <a:srgbClr val="D6D7D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</a:rPr>
              <a:t>　　メール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</a:rPr>
              <a:t>　認証コード：１２３４５６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</a:rPr>
              <a:t>　有効期限は１０分間です。</a:t>
            </a:r>
          </a:p>
        </p:txBody>
      </p:sp>
      <p:pic>
        <p:nvPicPr>
          <p:cNvPr id="8194" name="Picture 2" descr="メールのマーク">
            <a:extLst>
              <a:ext uri="{FF2B5EF4-FFF2-40B4-BE49-F238E27FC236}">
                <a16:creationId xmlns:a16="http://schemas.microsoft.com/office/drawing/2014/main" id="{D8DC217F-2A05-42F0-83DA-E7D32BB7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10" y="64168"/>
            <a:ext cx="505569" cy="4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B3A3384-C137-4F5A-9661-F4F907DBABD7}"/>
              </a:ext>
            </a:extLst>
          </p:cNvPr>
          <p:cNvSpPr/>
          <p:nvPr/>
        </p:nvSpPr>
        <p:spPr>
          <a:xfrm>
            <a:off x="461210" y="3753853"/>
            <a:ext cx="5843337" cy="2342147"/>
          </a:xfrm>
          <a:prstGeom prst="actionButtonBlank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240E36-FC24-4A24-AB7F-5CD8673AF413}"/>
              </a:ext>
            </a:extLst>
          </p:cNvPr>
          <p:cNvSpPr/>
          <p:nvPr/>
        </p:nvSpPr>
        <p:spPr>
          <a:xfrm>
            <a:off x="369211" y="11373854"/>
            <a:ext cx="725905" cy="6817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✕</a:t>
            </a:r>
          </a:p>
        </p:txBody>
      </p:sp>
      <p:sp>
        <p:nvSpPr>
          <p:cNvPr id="3" name="動作設定ボタン: 空白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F21B35B-7A66-4A91-9E10-AFBF5EE5CEA4}"/>
              </a:ext>
            </a:extLst>
          </p:cNvPr>
          <p:cNvSpPr/>
          <p:nvPr/>
        </p:nvSpPr>
        <p:spPr>
          <a:xfrm>
            <a:off x="301032" y="11269579"/>
            <a:ext cx="862262" cy="850232"/>
          </a:xfrm>
          <a:prstGeom prst="actionButtonBlank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8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通知音.wav"/>
          </p:stSnd>
        </p:sndAc>
      </p:transition>
    </mc:Choice>
    <mc:Fallback xmlns="">
      <p:transition spd="slow" advClick="0">
        <p:sndAc>
          <p:stSnd>
            <p:snd r:embed="rId7" name="通知音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Calibri Light"/>
        <a:ea typeface="BIZ UDPゴシック"/>
        <a:cs typeface=""/>
      </a:majorFont>
      <a:minorFont>
        <a:latin typeface="Calibri"/>
        <a:ea typeface="BIZ UD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548</Words>
  <Application>Microsoft Office PowerPoint</Application>
  <PresentationFormat>ワイド画面</PresentationFormat>
  <Paragraphs>127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BIZ UDゴシック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羽矢 なのは</dc:creator>
  <cp:lastModifiedBy>motoyoshi daisuke</cp:lastModifiedBy>
  <cp:revision>71</cp:revision>
  <dcterms:created xsi:type="dcterms:W3CDTF">2020-12-15T04:33:59Z</dcterms:created>
  <dcterms:modified xsi:type="dcterms:W3CDTF">2021-10-08T04:20:39Z</dcterms:modified>
</cp:coreProperties>
</file>