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88" r:id="rId4"/>
    <p:sldId id="286" r:id="rId5"/>
    <p:sldId id="293" r:id="rId6"/>
    <p:sldId id="294" r:id="rId7"/>
    <p:sldId id="295" r:id="rId8"/>
    <p:sldId id="280" r:id="rId9"/>
    <p:sldId id="296" r:id="rId10"/>
    <p:sldId id="298" r:id="rId11"/>
    <p:sldId id="300" r:id="rId12"/>
    <p:sldId id="291" r:id="rId13"/>
    <p:sldId id="301" r:id="rId14"/>
    <p:sldId id="302" r:id="rId15"/>
    <p:sldId id="303" r:id="rId16"/>
    <p:sldId id="304" r:id="rId17"/>
    <p:sldId id="305" r:id="rId18"/>
    <p:sldId id="307" r:id="rId19"/>
    <p:sldId id="308" r:id="rId20"/>
    <p:sldId id="309" r:id="rId21"/>
    <p:sldId id="310" r:id="rId22"/>
    <p:sldId id="315" r:id="rId23"/>
    <p:sldId id="306" r:id="rId24"/>
    <p:sldId id="311" r:id="rId25"/>
    <p:sldId id="312" r:id="rId26"/>
    <p:sldId id="313" r:id="rId27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FB75L4YUcDfbFDgxbKMaFA==" hashData="a8bm+M2fgH8WncfJPHG4sM06EqeYGn2Tlku1ZqpAh+x7KXGm2BDNjG4WIyuVGH5xbrWRrt1RIoj6VDuR3keLY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8CE0F2-74B9-4E19-9BE2-34B281ED1728}" v="309" dt="2021-01-22T08:44:40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4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7F94-4413-47F1-ABAD-3C6201E4EAC3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6815-07DB-4350-AC65-E48D89BF62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427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7F94-4413-47F1-ABAD-3C6201E4EAC3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6815-07DB-4350-AC65-E48D89BF62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00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7F94-4413-47F1-ABAD-3C6201E4EAC3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6815-07DB-4350-AC65-E48D89BF62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960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7F94-4413-47F1-ABAD-3C6201E4EAC3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6815-07DB-4350-AC65-E48D89BF62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583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7F94-4413-47F1-ABAD-3C6201E4EAC3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6815-07DB-4350-AC65-E48D89BF62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77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7F94-4413-47F1-ABAD-3C6201E4EAC3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6815-07DB-4350-AC65-E48D89BF62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939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7F94-4413-47F1-ABAD-3C6201E4EAC3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6815-07DB-4350-AC65-E48D89BF62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273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7F94-4413-47F1-ABAD-3C6201E4EAC3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6815-07DB-4350-AC65-E48D89BF62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37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7F94-4413-47F1-ABAD-3C6201E4EAC3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6815-07DB-4350-AC65-E48D89BF62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671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7F94-4413-47F1-ABAD-3C6201E4EAC3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6815-07DB-4350-AC65-E48D89BF62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82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7F94-4413-47F1-ABAD-3C6201E4EAC3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6815-07DB-4350-AC65-E48D89BF62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72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87F94-4413-47F1-ABAD-3C6201E4EAC3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16815-07DB-4350-AC65-E48D89BF62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05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slide" Target="slide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13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slide" Target="slide15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16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slide" Target="slide18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19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slide" Target="slide2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slide" Target="slide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slide" Target="slide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10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7A317B62-7CCA-4268-839F-9D8A9FAEAF43}"/>
              </a:ext>
            </a:extLst>
          </p:cNvPr>
          <p:cNvSpPr/>
          <p:nvPr/>
        </p:nvSpPr>
        <p:spPr>
          <a:xfrm>
            <a:off x="958515" y="1084437"/>
            <a:ext cx="4940968" cy="85985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/>
              <a:t>あなたはＳＮＳ</a:t>
            </a:r>
            <a:endParaRPr kumimoji="1" lang="en-US" altLang="ja-JP" sz="2400" dirty="0"/>
          </a:p>
          <a:p>
            <a:r>
              <a:rPr kumimoji="1" lang="ja-JP" altLang="en-US" sz="2400" dirty="0"/>
              <a:t>（ソーシャル</a:t>
            </a:r>
            <a:endParaRPr kumimoji="1" lang="en-US" altLang="ja-JP" sz="2400" dirty="0"/>
          </a:p>
          <a:p>
            <a:r>
              <a:rPr kumimoji="1" lang="ja-JP" altLang="en-US" sz="2400" dirty="0"/>
              <a:t>ネットワーキングサービス）</a:t>
            </a:r>
            <a:endParaRPr kumimoji="1" lang="en-US" altLang="ja-JP" sz="2400" dirty="0"/>
          </a:p>
          <a:p>
            <a:r>
              <a:rPr kumimoji="1" lang="ja-JP" altLang="en-US" sz="2400" dirty="0"/>
              <a:t>を利用しています。</a:t>
            </a:r>
            <a:endParaRPr kumimoji="1" lang="en-US" altLang="ja-JP" sz="2400" dirty="0"/>
          </a:p>
          <a:p>
            <a:r>
              <a:rPr kumimoji="1" lang="ja-JP" altLang="en-US" sz="2400" dirty="0"/>
              <a:t>次のページに進み</a:t>
            </a:r>
            <a:endParaRPr kumimoji="1" lang="en-US" altLang="ja-JP" sz="2400" dirty="0"/>
          </a:p>
          <a:p>
            <a:r>
              <a:rPr kumimoji="1" lang="ja-JP" altLang="en-US" sz="2400" dirty="0"/>
              <a:t>あなたならどうするか</a:t>
            </a:r>
            <a:endParaRPr kumimoji="1" lang="en-US" altLang="ja-JP" sz="2400" dirty="0"/>
          </a:p>
          <a:p>
            <a:r>
              <a:rPr kumimoji="1" lang="ja-JP" altLang="en-US" sz="2400" dirty="0"/>
              <a:t>選びましょう。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en-US" altLang="ja-JP" sz="2400" dirty="0">
                <a:solidFill>
                  <a:srgbClr val="FF0000"/>
                </a:solidFill>
              </a:rPr>
              <a:t>※</a:t>
            </a:r>
            <a:r>
              <a:rPr kumimoji="1" lang="ja-JP" altLang="en-US" sz="2400" dirty="0">
                <a:solidFill>
                  <a:srgbClr val="FF0000"/>
                </a:solidFill>
              </a:rPr>
              <a:t>次のページは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</a:rPr>
              <a:t>音が出ます。</a:t>
            </a:r>
          </a:p>
        </p:txBody>
      </p:sp>
      <p:pic>
        <p:nvPicPr>
          <p:cNvPr id="1028" name="Picture 4" descr="SNSが表示されたスマートフォンのイラスト（写真型）">
            <a:extLst>
              <a:ext uri="{FF2B5EF4-FFF2-40B4-BE49-F238E27FC236}">
                <a16:creationId xmlns:a16="http://schemas.microsoft.com/office/drawing/2014/main" id="{6736BE1F-80DB-40E3-915F-AB39ED458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56738">
            <a:off x="3636858" y="6246897"/>
            <a:ext cx="29432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矢印: 五方向 4">
            <a:extLst>
              <a:ext uri="{FF2B5EF4-FFF2-40B4-BE49-F238E27FC236}">
                <a16:creationId xmlns:a16="http://schemas.microsoft.com/office/drawing/2014/main" id="{6CFE9B05-971B-49C7-8DE0-CF42AAE90DE4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2" name="動作設定ボタン: 空白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626B582-248B-4898-ADAF-DD52DE6E40E8}"/>
              </a:ext>
            </a:extLst>
          </p:cNvPr>
          <p:cNvSpPr/>
          <p:nvPr/>
        </p:nvSpPr>
        <p:spPr>
          <a:xfrm>
            <a:off x="4914773" y="11197389"/>
            <a:ext cx="1943227" cy="99461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196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矢印: 五方向 2">
            <a:extLst>
              <a:ext uri="{FF2B5EF4-FFF2-40B4-BE49-F238E27FC236}">
                <a16:creationId xmlns:a16="http://schemas.microsoft.com/office/drawing/2014/main" id="{1D7AB6F3-05E8-447B-B890-9C9CF2A22EBF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99CE161E-2B08-4C3D-A646-7B72226A743A}"/>
              </a:ext>
            </a:extLst>
          </p:cNvPr>
          <p:cNvSpPr/>
          <p:nvPr/>
        </p:nvSpPr>
        <p:spPr>
          <a:xfrm>
            <a:off x="581527" y="1034716"/>
            <a:ext cx="5791200" cy="5967663"/>
          </a:xfrm>
          <a:prstGeom prst="wedgeRoundRectCallout">
            <a:avLst>
              <a:gd name="adj1" fmla="val -1997"/>
              <a:gd name="adj2" fmla="val 6733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/>
              <a:t>ネット上の友達と会うことは</a:t>
            </a:r>
            <a:endParaRPr kumimoji="1" lang="en-US" altLang="ja-JP" sz="2400" dirty="0"/>
          </a:p>
          <a:p>
            <a:r>
              <a:rPr kumimoji="1" lang="ja-JP" altLang="en-US" sz="2400" dirty="0"/>
              <a:t>非常に危険です。</a:t>
            </a:r>
            <a:endParaRPr kumimoji="1" lang="en-US" altLang="ja-JP" sz="2400" dirty="0"/>
          </a:p>
          <a:p>
            <a:r>
              <a:rPr kumimoji="1" lang="ja-JP" altLang="en-US" sz="2400" dirty="0"/>
              <a:t>相手が本当に同い年の女の子なのか。</a:t>
            </a:r>
            <a:endParaRPr kumimoji="1" lang="en-US" altLang="ja-JP" sz="2400" dirty="0"/>
          </a:p>
          <a:p>
            <a:r>
              <a:rPr kumimoji="1" lang="ja-JP" altLang="en-US" sz="2400" dirty="0"/>
              <a:t>相手が嘘をついている</a:t>
            </a:r>
            <a:endParaRPr kumimoji="1" lang="en-US" altLang="ja-JP" sz="2400" dirty="0"/>
          </a:p>
          <a:p>
            <a:r>
              <a:rPr kumimoji="1" lang="ja-JP" altLang="en-US" sz="2400" dirty="0"/>
              <a:t>可能性もあります。</a:t>
            </a:r>
            <a:endParaRPr kumimoji="1" lang="en-US" altLang="ja-JP" sz="2400" dirty="0"/>
          </a:p>
          <a:p>
            <a:r>
              <a:rPr kumimoji="1" lang="ja-JP" altLang="en-US" sz="2400" u="sng" dirty="0"/>
              <a:t>ネット上の友だちは</a:t>
            </a:r>
            <a:endParaRPr kumimoji="1" lang="en-US" altLang="ja-JP" sz="2400" u="sng" dirty="0"/>
          </a:p>
          <a:p>
            <a:r>
              <a:rPr kumimoji="1" lang="ja-JP" altLang="en-US" sz="2400" u="sng" dirty="0"/>
              <a:t>悪いものではありませんが</a:t>
            </a:r>
            <a:endParaRPr kumimoji="1" lang="en-US" altLang="ja-JP" sz="2400" u="sng" dirty="0"/>
          </a:p>
          <a:p>
            <a:r>
              <a:rPr kumimoji="1" lang="ja-JP" altLang="en-US" sz="2400" u="sng" dirty="0"/>
              <a:t>実際に会うことはやめましょう。</a:t>
            </a:r>
          </a:p>
        </p:txBody>
      </p:sp>
      <p:pic>
        <p:nvPicPr>
          <p:cNvPr id="5" name="Picture 2" descr="マルを出す猫のキャラクター">
            <a:extLst>
              <a:ext uri="{FF2B5EF4-FFF2-40B4-BE49-F238E27FC236}">
                <a16:creationId xmlns:a16="http://schemas.microsoft.com/office/drawing/2014/main" id="{F71A0A79-0014-4910-8BB3-DCD5FB59C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0611" y="7146163"/>
            <a:ext cx="3092116" cy="333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C8E0F89-D0DD-4F65-8146-F96A8E21423E}"/>
              </a:ext>
            </a:extLst>
          </p:cNvPr>
          <p:cNvSpPr/>
          <p:nvPr/>
        </p:nvSpPr>
        <p:spPr>
          <a:xfrm>
            <a:off x="4908884" y="11165305"/>
            <a:ext cx="1949116" cy="102669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119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5" name="正解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バツを出す猫のキャラクター">
            <a:extLst>
              <a:ext uri="{FF2B5EF4-FFF2-40B4-BE49-F238E27FC236}">
                <a16:creationId xmlns:a16="http://schemas.microsoft.com/office/drawing/2014/main" id="{956DAD76-B91A-4DA7-A4DD-14A6EFB29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302" y="7563257"/>
            <a:ext cx="3056751" cy="321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矢印: 五方向 2">
            <a:extLst>
              <a:ext uri="{FF2B5EF4-FFF2-40B4-BE49-F238E27FC236}">
                <a16:creationId xmlns:a16="http://schemas.microsoft.com/office/drawing/2014/main" id="{1D7AB6F3-05E8-447B-B890-9C9CF2A22EBF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99CE161E-2B08-4C3D-A646-7B72226A743A}"/>
              </a:ext>
            </a:extLst>
          </p:cNvPr>
          <p:cNvSpPr/>
          <p:nvPr/>
        </p:nvSpPr>
        <p:spPr>
          <a:xfrm>
            <a:off x="581527" y="1034716"/>
            <a:ext cx="5791200" cy="5967663"/>
          </a:xfrm>
          <a:prstGeom prst="wedgeRoundRectCallout">
            <a:avLst>
              <a:gd name="adj1" fmla="val 773"/>
              <a:gd name="adj2" fmla="val 6975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ネット上の友達と会うことは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非常に危険です。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相手が本当に同い年の女の子なのか。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相手が嘘をついている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可能性もあります。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ネット上の友だちは</a:t>
            </a:r>
            <a:endParaRPr kumimoji="1" lang="en-US" altLang="ja-JP" sz="2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悪いものではありませんが</a:t>
            </a:r>
            <a:endParaRPr kumimoji="1" lang="en-US" altLang="ja-JP" sz="2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実際に会うことはやめましょう。</a:t>
            </a:r>
          </a:p>
        </p:txBody>
      </p:sp>
      <p:pic>
        <p:nvPicPr>
          <p:cNvPr id="6" name="Picture 2" descr="ウイルスのイラスト">
            <a:extLst>
              <a:ext uri="{FF2B5EF4-FFF2-40B4-BE49-F238E27FC236}">
                <a16:creationId xmlns:a16="http://schemas.microsoft.com/office/drawing/2014/main" id="{518A4131-D2D9-4D44-B658-E2F3E598C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98201" y="5973449"/>
            <a:ext cx="1757950" cy="139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ウイルスのイラスト">
            <a:extLst>
              <a:ext uri="{FF2B5EF4-FFF2-40B4-BE49-F238E27FC236}">
                <a16:creationId xmlns:a16="http://schemas.microsoft.com/office/drawing/2014/main" id="{9812108B-60AA-4DC8-9D2B-CBB8E8A3B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2232" y="670471"/>
            <a:ext cx="1754607" cy="1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動作設定ボタン: 空白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8BEBB71-37EF-427F-B2A8-C3FC00B3353B}"/>
              </a:ext>
            </a:extLst>
          </p:cNvPr>
          <p:cNvSpPr/>
          <p:nvPr/>
        </p:nvSpPr>
        <p:spPr>
          <a:xfrm>
            <a:off x="4908884" y="11165305"/>
            <a:ext cx="1949116" cy="102669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51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不正解.wav"/>
          </p:stSnd>
        </p:sndAc>
      </p:transition>
    </mc:Choice>
    <mc:Fallback xmlns="">
      <p:transition spd="slow" advClick="0">
        <p:sndAc>
          <p:stSnd>
            <p:snd r:embed="rId6" name="不正解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98BB7E92-7443-4097-AED5-5AD04A11E53E}"/>
              </a:ext>
            </a:extLst>
          </p:cNvPr>
          <p:cNvSpPr/>
          <p:nvPr/>
        </p:nvSpPr>
        <p:spPr>
          <a:xfrm>
            <a:off x="717882" y="9400672"/>
            <a:ext cx="5422231" cy="12673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②教えてはいけない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FEB40CC2-EB08-4529-BB9D-7F9F2C113398}"/>
              </a:ext>
            </a:extLst>
          </p:cNvPr>
          <p:cNvSpPr/>
          <p:nvPr/>
        </p:nvSpPr>
        <p:spPr>
          <a:xfrm>
            <a:off x="717882" y="7563852"/>
            <a:ext cx="5422231" cy="12673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①教えてもいい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54DC3568-10D4-412A-BD95-96405B947974}"/>
              </a:ext>
            </a:extLst>
          </p:cNvPr>
          <p:cNvSpPr/>
          <p:nvPr/>
        </p:nvSpPr>
        <p:spPr>
          <a:xfrm>
            <a:off x="597568" y="778042"/>
            <a:ext cx="5662863" cy="55826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/>
              <a:t>ネット上の友だちから</a:t>
            </a:r>
            <a:endParaRPr kumimoji="1" lang="en-US" altLang="ja-JP" sz="2400" dirty="0"/>
          </a:p>
          <a:p>
            <a:r>
              <a:rPr kumimoji="1" lang="ja-JP" altLang="en-US" sz="2400" dirty="0"/>
              <a:t>好きなキャラクターの</a:t>
            </a:r>
            <a:endParaRPr kumimoji="1" lang="en-US" altLang="ja-JP" sz="2400" dirty="0"/>
          </a:p>
          <a:p>
            <a:r>
              <a:rPr kumimoji="1" lang="ja-JP" altLang="en-US" sz="2400" dirty="0"/>
              <a:t>レアなグッズが手に入ったから</a:t>
            </a:r>
            <a:endParaRPr kumimoji="1" lang="en-US" altLang="ja-JP" sz="2400" dirty="0"/>
          </a:p>
          <a:p>
            <a:r>
              <a:rPr kumimoji="1" lang="ja-JP" altLang="en-US" sz="2400" dirty="0"/>
              <a:t>「送ってあげたい」</a:t>
            </a:r>
            <a:endParaRPr kumimoji="1" lang="en-US" altLang="ja-JP" sz="2400" dirty="0"/>
          </a:p>
          <a:p>
            <a:r>
              <a:rPr kumimoji="1" lang="ja-JP" altLang="en-US" sz="2400" dirty="0"/>
              <a:t>といわれました。</a:t>
            </a:r>
            <a:endParaRPr kumimoji="1" lang="en-US" altLang="ja-JP" sz="2400" dirty="0"/>
          </a:p>
          <a:p>
            <a:r>
              <a:rPr kumimoji="1" lang="ja-JP" altLang="en-US" sz="2400" dirty="0"/>
              <a:t>住所は教えても大丈夫ですか？</a:t>
            </a:r>
          </a:p>
        </p:txBody>
      </p:sp>
      <p:pic>
        <p:nvPicPr>
          <p:cNvPr id="9218" name="Picture 2" descr="モンキー・D・ルフィのイラスト">
            <a:extLst>
              <a:ext uri="{FF2B5EF4-FFF2-40B4-BE49-F238E27FC236}">
                <a16:creationId xmlns:a16="http://schemas.microsoft.com/office/drawing/2014/main" id="{83513D2D-DE7C-4F07-B545-FBF1538A3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7941" y="4572001"/>
            <a:ext cx="2472490" cy="247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動作設定ボタン: 空白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D11C95B-2BF8-4050-A78C-D25023C2C9C5}"/>
              </a:ext>
            </a:extLst>
          </p:cNvPr>
          <p:cNvSpPr/>
          <p:nvPr/>
        </p:nvSpPr>
        <p:spPr>
          <a:xfrm>
            <a:off x="717882" y="7563852"/>
            <a:ext cx="5422231" cy="126732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動作設定ボタン: 空白 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0AC8878C-48E8-4422-B2C1-3DDF070F1ACF}"/>
              </a:ext>
            </a:extLst>
          </p:cNvPr>
          <p:cNvSpPr/>
          <p:nvPr/>
        </p:nvSpPr>
        <p:spPr>
          <a:xfrm>
            <a:off x="717882" y="9400672"/>
            <a:ext cx="5422231" cy="126732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534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出題1.wav"/>
          </p:stSnd>
        </p:sndAc>
      </p:transition>
    </mc:Choice>
    <mc:Fallback xmlns="">
      <p:transition spd="slow" advClick="0">
        <p:sndAc>
          <p:stSnd>
            <p:snd r:embed="rId6" name="出題1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矢印: 五方向 2">
            <a:extLst>
              <a:ext uri="{FF2B5EF4-FFF2-40B4-BE49-F238E27FC236}">
                <a16:creationId xmlns:a16="http://schemas.microsoft.com/office/drawing/2014/main" id="{1D7AB6F3-05E8-447B-B890-9C9CF2A22EBF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99CE161E-2B08-4C3D-A646-7B72226A743A}"/>
              </a:ext>
            </a:extLst>
          </p:cNvPr>
          <p:cNvSpPr/>
          <p:nvPr/>
        </p:nvSpPr>
        <p:spPr>
          <a:xfrm>
            <a:off x="581527" y="1034716"/>
            <a:ext cx="5791200" cy="5967663"/>
          </a:xfrm>
          <a:prstGeom prst="wedgeRoundRectCallout">
            <a:avLst>
              <a:gd name="adj1" fmla="val -1997"/>
              <a:gd name="adj2" fmla="val 6733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u="sng" dirty="0"/>
              <a:t>ネット上の友だちに</a:t>
            </a:r>
            <a:endParaRPr kumimoji="1" lang="en-US" altLang="ja-JP" sz="2400" u="sng" dirty="0"/>
          </a:p>
          <a:p>
            <a:r>
              <a:rPr kumimoji="1" lang="ja-JP" altLang="en-US" sz="2400" u="sng" dirty="0"/>
              <a:t>個人情報を教えることは</a:t>
            </a:r>
            <a:endParaRPr kumimoji="1" lang="en-US" altLang="ja-JP" sz="2400" u="sng" dirty="0"/>
          </a:p>
          <a:p>
            <a:r>
              <a:rPr kumimoji="1" lang="ja-JP" altLang="en-US" sz="2400" u="sng" dirty="0"/>
              <a:t>非常に危険です。</a:t>
            </a:r>
            <a:endParaRPr kumimoji="1" lang="en-US" altLang="ja-JP" sz="2400" u="sng" dirty="0"/>
          </a:p>
          <a:p>
            <a:r>
              <a:rPr kumimoji="1" lang="ja-JP" altLang="en-US" sz="2400" dirty="0"/>
              <a:t>どんなに仲が良くても</a:t>
            </a:r>
            <a:endParaRPr kumimoji="1" lang="en-US" altLang="ja-JP" sz="2400" dirty="0"/>
          </a:p>
          <a:p>
            <a:r>
              <a:rPr kumimoji="1" lang="ja-JP" altLang="en-US" sz="2400" dirty="0"/>
              <a:t>絶対に教えてはいけません。</a:t>
            </a:r>
          </a:p>
        </p:txBody>
      </p:sp>
      <p:pic>
        <p:nvPicPr>
          <p:cNvPr id="5" name="Picture 2" descr="マルを出す猫のキャラクター">
            <a:extLst>
              <a:ext uri="{FF2B5EF4-FFF2-40B4-BE49-F238E27FC236}">
                <a16:creationId xmlns:a16="http://schemas.microsoft.com/office/drawing/2014/main" id="{F71A0A79-0014-4910-8BB3-DCD5FB59C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0611" y="7146163"/>
            <a:ext cx="3092116" cy="333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1E68E80A-750F-48CC-BF3A-49491813956F}"/>
              </a:ext>
            </a:extLst>
          </p:cNvPr>
          <p:cNvSpPr/>
          <p:nvPr/>
        </p:nvSpPr>
        <p:spPr>
          <a:xfrm>
            <a:off x="4812632" y="11101137"/>
            <a:ext cx="2045368" cy="109086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25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5" name="正解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バツを出す猫のキャラクター">
            <a:extLst>
              <a:ext uri="{FF2B5EF4-FFF2-40B4-BE49-F238E27FC236}">
                <a16:creationId xmlns:a16="http://schemas.microsoft.com/office/drawing/2014/main" id="{956DAD76-B91A-4DA7-A4DD-14A6EFB29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302" y="7563257"/>
            <a:ext cx="3056751" cy="321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矢印: 五方向 2">
            <a:extLst>
              <a:ext uri="{FF2B5EF4-FFF2-40B4-BE49-F238E27FC236}">
                <a16:creationId xmlns:a16="http://schemas.microsoft.com/office/drawing/2014/main" id="{1D7AB6F3-05E8-447B-B890-9C9CF2A22EBF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99CE161E-2B08-4C3D-A646-7B72226A743A}"/>
              </a:ext>
            </a:extLst>
          </p:cNvPr>
          <p:cNvSpPr/>
          <p:nvPr/>
        </p:nvSpPr>
        <p:spPr>
          <a:xfrm>
            <a:off x="581527" y="1034716"/>
            <a:ext cx="5791200" cy="5967663"/>
          </a:xfrm>
          <a:prstGeom prst="wedgeRoundRectCallout">
            <a:avLst>
              <a:gd name="adj1" fmla="val 773"/>
              <a:gd name="adj2" fmla="val 6975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ネット上の友だちに</a:t>
            </a:r>
            <a:endParaRPr kumimoji="1" lang="en-US" altLang="ja-JP" sz="2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個人情報を教えることは</a:t>
            </a:r>
            <a:endParaRPr kumimoji="1" lang="en-US" altLang="ja-JP" sz="2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非常に危険です。</a:t>
            </a:r>
            <a:endParaRPr kumimoji="1" lang="en-US" altLang="ja-JP" sz="2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どんなに仲が良くても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絶対に教えてはいけません。</a:t>
            </a:r>
          </a:p>
        </p:txBody>
      </p:sp>
      <p:pic>
        <p:nvPicPr>
          <p:cNvPr id="6" name="Picture 2" descr="ウイルスのイラスト">
            <a:extLst>
              <a:ext uri="{FF2B5EF4-FFF2-40B4-BE49-F238E27FC236}">
                <a16:creationId xmlns:a16="http://schemas.microsoft.com/office/drawing/2014/main" id="{518A4131-D2D9-4D44-B658-E2F3E598C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98201" y="5973449"/>
            <a:ext cx="1757950" cy="139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ウイルスのイラスト">
            <a:extLst>
              <a:ext uri="{FF2B5EF4-FFF2-40B4-BE49-F238E27FC236}">
                <a16:creationId xmlns:a16="http://schemas.microsoft.com/office/drawing/2014/main" id="{9812108B-60AA-4DC8-9D2B-CBB8E8A3B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2232" y="670471"/>
            <a:ext cx="1754607" cy="1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動作設定ボタン: 空白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D4982CE4-8EE4-406F-B5B8-C2DF3F623254}"/>
              </a:ext>
            </a:extLst>
          </p:cNvPr>
          <p:cNvSpPr/>
          <p:nvPr/>
        </p:nvSpPr>
        <p:spPr>
          <a:xfrm>
            <a:off x="4812632" y="11101137"/>
            <a:ext cx="2045368" cy="109086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29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不正解.wav"/>
          </p:stSnd>
        </p:sndAc>
      </p:transition>
    </mc:Choice>
    <mc:Fallback xmlns="">
      <p:transition spd="slow" advClick="0">
        <p:sndAc>
          <p:stSnd>
            <p:snd r:embed="rId6" name="不正解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98BB7E92-7443-4097-AED5-5AD04A11E53E}"/>
              </a:ext>
            </a:extLst>
          </p:cNvPr>
          <p:cNvSpPr/>
          <p:nvPr/>
        </p:nvSpPr>
        <p:spPr>
          <a:xfrm>
            <a:off x="717882" y="9400672"/>
            <a:ext cx="5422231" cy="12673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②教えてはいけない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FEB40CC2-EB08-4529-BB9D-7F9F2C113398}"/>
              </a:ext>
            </a:extLst>
          </p:cNvPr>
          <p:cNvSpPr/>
          <p:nvPr/>
        </p:nvSpPr>
        <p:spPr>
          <a:xfrm>
            <a:off x="717882" y="7563852"/>
            <a:ext cx="5422231" cy="12673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①教えてもいい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54DC3568-10D4-412A-BD95-96405B947974}"/>
              </a:ext>
            </a:extLst>
          </p:cNvPr>
          <p:cNvSpPr/>
          <p:nvPr/>
        </p:nvSpPr>
        <p:spPr>
          <a:xfrm>
            <a:off x="597568" y="778042"/>
            <a:ext cx="5662863" cy="55826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/>
              <a:t>ネット上の友だちから</a:t>
            </a:r>
            <a:endParaRPr kumimoji="1" lang="en-US" altLang="ja-JP" sz="2400" dirty="0"/>
          </a:p>
          <a:p>
            <a:r>
              <a:rPr kumimoji="1" lang="ja-JP" altLang="en-US" sz="2400" dirty="0"/>
              <a:t>「ＳＮＳアカウントを</a:t>
            </a:r>
            <a:endParaRPr kumimoji="1" lang="en-US" altLang="ja-JP" sz="2400" dirty="0"/>
          </a:p>
          <a:p>
            <a:r>
              <a:rPr kumimoji="1" lang="ja-JP" altLang="en-US" sz="2400" dirty="0"/>
              <a:t>　消すことになったから</a:t>
            </a:r>
            <a:endParaRPr kumimoji="1" lang="en-US" altLang="ja-JP" sz="2400" dirty="0"/>
          </a:p>
          <a:p>
            <a:r>
              <a:rPr kumimoji="1" lang="ja-JP" altLang="en-US" sz="2400" dirty="0"/>
              <a:t>　電話番号を教えてほしい」</a:t>
            </a:r>
            <a:endParaRPr kumimoji="1" lang="en-US" altLang="ja-JP" sz="2400" dirty="0"/>
          </a:p>
          <a:p>
            <a:r>
              <a:rPr kumimoji="1" lang="ja-JP" altLang="en-US" sz="2400" dirty="0"/>
              <a:t>と連絡がきました。</a:t>
            </a:r>
            <a:endParaRPr kumimoji="1" lang="en-US" altLang="ja-JP" sz="2400" dirty="0"/>
          </a:p>
          <a:p>
            <a:r>
              <a:rPr kumimoji="1" lang="ja-JP" altLang="en-US" sz="2400" dirty="0"/>
              <a:t>電話番号を教えても</a:t>
            </a:r>
            <a:endParaRPr kumimoji="1" lang="en-US" altLang="ja-JP" sz="2400" dirty="0"/>
          </a:p>
          <a:p>
            <a:r>
              <a:rPr kumimoji="1" lang="ja-JP" altLang="en-US" sz="2400" dirty="0"/>
              <a:t>いいでしょうか？</a:t>
            </a:r>
            <a:endParaRPr kumimoji="1" lang="en-US" altLang="ja-JP" sz="2400" dirty="0"/>
          </a:p>
        </p:txBody>
      </p:sp>
      <p:pic>
        <p:nvPicPr>
          <p:cNvPr id="2050" name="Picture 2" descr="黒電話のイラスト">
            <a:extLst>
              <a:ext uri="{FF2B5EF4-FFF2-40B4-BE49-F238E27FC236}">
                <a16:creationId xmlns:a16="http://schemas.microsoft.com/office/drawing/2014/main" id="{1A157BC0-2721-4735-A446-F8930DA01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4063" y="4629401"/>
            <a:ext cx="2689935" cy="219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動作設定ボタン: 空白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6BEE83FD-0DC7-405A-8716-D91657EC78E6}"/>
              </a:ext>
            </a:extLst>
          </p:cNvPr>
          <p:cNvSpPr/>
          <p:nvPr/>
        </p:nvSpPr>
        <p:spPr>
          <a:xfrm>
            <a:off x="717882" y="7563853"/>
            <a:ext cx="5422231" cy="126732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動作設定ボタン: 空白 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A228920C-2D51-4AE9-BFF6-6B94F3A76027}"/>
              </a:ext>
            </a:extLst>
          </p:cNvPr>
          <p:cNvSpPr/>
          <p:nvPr/>
        </p:nvSpPr>
        <p:spPr>
          <a:xfrm>
            <a:off x="717882" y="9400672"/>
            <a:ext cx="5422231" cy="127911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162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出題1.wav"/>
          </p:stSnd>
        </p:sndAc>
      </p:transition>
    </mc:Choice>
    <mc:Fallback xmlns="">
      <p:transition spd="slow" advClick="0">
        <p:sndAc>
          <p:stSnd>
            <p:snd r:embed="rId6" name="出題1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矢印: 五方向 2">
            <a:extLst>
              <a:ext uri="{FF2B5EF4-FFF2-40B4-BE49-F238E27FC236}">
                <a16:creationId xmlns:a16="http://schemas.microsoft.com/office/drawing/2014/main" id="{1D7AB6F3-05E8-447B-B890-9C9CF2A22EBF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99CE161E-2B08-4C3D-A646-7B72226A743A}"/>
              </a:ext>
            </a:extLst>
          </p:cNvPr>
          <p:cNvSpPr/>
          <p:nvPr/>
        </p:nvSpPr>
        <p:spPr>
          <a:xfrm>
            <a:off x="581527" y="1034716"/>
            <a:ext cx="5791200" cy="5967663"/>
          </a:xfrm>
          <a:prstGeom prst="wedgeRoundRectCallout">
            <a:avLst>
              <a:gd name="adj1" fmla="val -1997"/>
              <a:gd name="adj2" fmla="val 6733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ネット上の友だちに</a:t>
            </a:r>
            <a:endParaRPr kumimoji="1" lang="en-US" altLang="ja-JP" sz="24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個人情報を教えることは</a:t>
            </a:r>
            <a:endParaRPr kumimoji="1" lang="en-US" altLang="ja-JP" sz="24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非常に危険です。</a:t>
            </a:r>
            <a:endParaRPr kumimoji="1" lang="en-US" altLang="ja-JP" sz="24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どんなに仲が良くても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絶対に教えてはいけません。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" name="Picture 2" descr="マルを出す猫のキャラクター">
            <a:extLst>
              <a:ext uri="{FF2B5EF4-FFF2-40B4-BE49-F238E27FC236}">
                <a16:creationId xmlns:a16="http://schemas.microsoft.com/office/drawing/2014/main" id="{F71A0A79-0014-4910-8BB3-DCD5FB59C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0611" y="7146163"/>
            <a:ext cx="3092116" cy="333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860E402-6C50-4C59-8D76-EC4F31F29284}"/>
              </a:ext>
            </a:extLst>
          </p:cNvPr>
          <p:cNvSpPr/>
          <p:nvPr/>
        </p:nvSpPr>
        <p:spPr>
          <a:xfrm>
            <a:off x="4844716" y="11117179"/>
            <a:ext cx="2013284" cy="107482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69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5" name="正解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バツを出す猫のキャラクター">
            <a:extLst>
              <a:ext uri="{FF2B5EF4-FFF2-40B4-BE49-F238E27FC236}">
                <a16:creationId xmlns:a16="http://schemas.microsoft.com/office/drawing/2014/main" id="{956DAD76-B91A-4DA7-A4DD-14A6EFB29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302" y="7563257"/>
            <a:ext cx="3056751" cy="321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矢印: 五方向 2">
            <a:extLst>
              <a:ext uri="{FF2B5EF4-FFF2-40B4-BE49-F238E27FC236}">
                <a16:creationId xmlns:a16="http://schemas.microsoft.com/office/drawing/2014/main" id="{1D7AB6F3-05E8-447B-B890-9C9CF2A22EBF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99CE161E-2B08-4C3D-A646-7B72226A743A}"/>
              </a:ext>
            </a:extLst>
          </p:cNvPr>
          <p:cNvSpPr/>
          <p:nvPr/>
        </p:nvSpPr>
        <p:spPr>
          <a:xfrm>
            <a:off x="581527" y="1034716"/>
            <a:ext cx="5791200" cy="5967663"/>
          </a:xfrm>
          <a:prstGeom prst="wedgeRoundRectCallout">
            <a:avLst>
              <a:gd name="adj1" fmla="val 773"/>
              <a:gd name="adj2" fmla="val 6975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ネット上の友だちに</a:t>
            </a:r>
            <a:endParaRPr kumimoji="1" lang="en-US" altLang="ja-JP" sz="2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個人情報を教えることは</a:t>
            </a:r>
            <a:endParaRPr kumimoji="1" lang="en-US" altLang="ja-JP" sz="2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非常に危険です。</a:t>
            </a:r>
            <a:endParaRPr kumimoji="1" lang="en-US" altLang="ja-JP" sz="2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どんなに仲が良くても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絶対に教えてはいけません。</a:t>
            </a:r>
          </a:p>
        </p:txBody>
      </p:sp>
      <p:pic>
        <p:nvPicPr>
          <p:cNvPr id="6" name="Picture 2" descr="ウイルスのイラスト">
            <a:extLst>
              <a:ext uri="{FF2B5EF4-FFF2-40B4-BE49-F238E27FC236}">
                <a16:creationId xmlns:a16="http://schemas.microsoft.com/office/drawing/2014/main" id="{518A4131-D2D9-4D44-B658-E2F3E598C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98201" y="5973449"/>
            <a:ext cx="1757950" cy="139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ウイルスのイラスト">
            <a:extLst>
              <a:ext uri="{FF2B5EF4-FFF2-40B4-BE49-F238E27FC236}">
                <a16:creationId xmlns:a16="http://schemas.microsoft.com/office/drawing/2014/main" id="{9812108B-60AA-4DC8-9D2B-CBB8E8A3B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2232" y="670471"/>
            <a:ext cx="1754607" cy="1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動作設定ボタン: 空白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8CD2C92-61C3-40E0-BAEF-864747233BD9}"/>
              </a:ext>
            </a:extLst>
          </p:cNvPr>
          <p:cNvSpPr/>
          <p:nvPr/>
        </p:nvSpPr>
        <p:spPr>
          <a:xfrm>
            <a:off x="4844716" y="11117179"/>
            <a:ext cx="2013284" cy="107482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42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不正解.wav"/>
          </p:stSnd>
        </p:sndAc>
      </p:transition>
    </mc:Choice>
    <mc:Fallback xmlns="">
      <p:transition spd="slow" advClick="0">
        <p:sndAc>
          <p:stSnd>
            <p:snd r:embed="rId6" name="不正解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9F9CDF68-3057-4C95-ACC2-E2138C6C048F}"/>
              </a:ext>
            </a:extLst>
          </p:cNvPr>
          <p:cNvSpPr/>
          <p:nvPr/>
        </p:nvSpPr>
        <p:spPr>
          <a:xfrm>
            <a:off x="601576" y="1010654"/>
            <a:ext cx="5654842" cy="580724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/>
              <a:t>友だちとケンカを</a:t>
            </a:r>
            <a:endParaRPr kumimoji="1" lang="en-US" altLang="ja-JP" sz="2800" dirty="0"/>
          </a:p>
          <a:p>
            <a:r>
              <a:rPr kumimoji="1" lang="ja-JP" altLang="en-US" sz="2800" dirty="0"/>
              <a:t>してしまいました。</a:t>
            </a:r>
            <a:endParaRPr kumimoji="1" lang="en-US" altLang="ja-JP" sz="2800" dirty="0"/>
          </a:p>
          <a:p>
            <a:r>
              <a:rPr kumimoji="1" lang="ja-JP" altLang="en-US" sz="2800" dirty="0"/>
              <a:t>その友だちが見ることはない</a:t>
            </a:r>
            <a:endParaRPr kumimoji="1" lang="en-US" altLang="ja-JP" sz="2800" dirty="0"/>
          </a:p>
          <a:p>
            <a:r>
              <a:rPr kumimoji="1" lang="ja-JP" altLang="en-US" sz="2800" dirty="0"/>
              <a:t>ＳＮＳ上に悪口を</a:t>
            </a:r>
            <a:endParaRPr kumimoji="1" lang="en-US" altLang="ja-JP" sz="2800" dirty="0"/>
          </a:p>
          <a:p>
            <a:r>
              <a:rPr kumimoji="1" lang="ja-JP" altLang="en-US" sz="2800" dirty="0"/>
              <a:t>書いてもいいですか？</a:t>
            </a:r>
          </a:p>
        </p:txBody>
      </p:sp>
      <p:pic>
        <p:nvPicPr>
          <p:cNvPr id="1026" name="Picture 2" descr="いじめをする人のイラスト（女の子）">
            <a:extLst>
              <a:ext uri="{FF2B5EF4-FFF2-40B4-BE49-F238E27FC236}">
                <a16:creationId xmlns:a16="http://schemas.microsoft.com/office/drawing/2014/main" id="{EB5EC291-019A-4F5F-92D8-482FDAF905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1790" y="4446171"/>
            <a:ext cx="236621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ACBC2599-BA34-431F-B9D3-A6A15EF9634A}"/>
              </a:ext>
            </a:extLst>
          </p:cNvPr>
          <p:cNvSpPr/>
          <p:nvPr/>
        </p:nvSpPr>
        <p:spPr>
          <a:xfrm>
            <a:off x="717882" y="8117805"/>
            <a:ext cx="5422231" cy="12673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①書いてもいい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7B9804D1-BE8D-4598-8472-8C5885B6E50C}"/>
              </a:ext>
            </a:extLst>
          </p:cNvPr>
          <p:cNvSpPr/>
          <p:nvPr/>
        </p:nvSpPr>
        <p:spPr>
          <a:xfrm>
            <a:off x="717882" y="9914019"/>
            <a:ext cx="5422231" cy="12673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②書いてはいけない</a:t>
            </a:r>
          </a:p>
        </p:txBody>
      </p:sp>
      <p:sp>
        <p:nvSpPr>
          <p:cNvPr id="3" name="動作設定ボタン: 空白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2B76D40B-80B0-4B77-81BC-1DCDCF41A7D2}"/>
              </a:ext>
            </a:extLst>
          </p:cNvPr>
          <p:cNvSpPr/>
          <p:nvPr/>
        </p:nvSpPr>
        <p:spPr>
          <a:xfrm>
            <a:off x="717882" y="8117805"/>
            <a:ext cx="5422231" cy="126732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動作設定ボタン: 空白 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292D2219-DF3D-43B5-9EB0-E1358FAACADB}"/>
              </a:ext>
            </a:extLst>
          </p:cNvPr>
          <p:cNvSpPr/>
          <p:nvPr/>
        </p:nvSpPr>
        <p:spPr>
          <a:xfrm>
            <a:off x="717882" y="9914018"/>
            <a:ext cx="5422231" cy="126732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99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出題1.wav"/>
          </p:stSnd>
        </p:sndAc>
      </p:transition>
    </mc:Choice>
    <mc:Fallback xmlns="">
      <p:transition spd="slow" advClick="0">
        <p:sndAc>
          <p:stSnd>
            <p:snd r:embed="rId6" name="出題1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矢印: 五方向 2">
            <a:extLst>
              <a:ext uri="{FF2B5EF4-FFF2-40B4-BE49-F238E27FC236}">
                <a16:creationId xmlns:a16="http://schemas.microsoft.com/office/drawing/2014/main" id="{1D7AB6F3-05E8-447B-B890-9C9CF2A22EBF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99CE161E-2B08-4C3D-A646-7B72226A743A}"/>
              </a:ext>
            </a:extLst>
          </p:cNvPr>
          <p:cNvSpPr/>
          <p:nvPr/>
        </p:nvSpPr>
        <p:spPr>
          <a:xfrm>
            <a:off x="581527" y="1034716"/>
            <a:ext cx="5791200" cy="5967663"/>
          </a:xfrm>
          <a:prstGeom prst="wedgeRoundRectCallout">
            <a:avLst>
              <a:gd name="adj1" fmla="val -1997"/>
              <a:gd name="adj2" fmla="val 6733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ＳＮＳ（ソーシャルネット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ワーキングサービス）上に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人の悪口などを書いてはいけません。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u="sng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本人が見ないとしても</a:t>
            </a:r>
            <a:endParaRPr kumimoji="1" lang="en-US" altLang="ja-JP" sz="2400" u="sng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u="sng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悪口は書き込まないように</a:t>
            </a:r>
            <a:endParaRPr kumimoji="1" lang="en-US" altLang="ja-JP" sz="2400" u="sng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u="sng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しましょう。</a:t>
            </a:r>
            <a:endParaRPr kumimoji="1" lang="ja-JP" altLang="en-US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" name="Picture 2" descr="マルを出す猫のキャラクター">
            <a:extLst>
              <a:ext uri="{FF2B5EF4-FFF2-40B4-BE49-F238E27FC236}">
                <a16:creationId xmlns:a16="http://schemas.microsoft.com/office/drawing/2014/main" id="{F71A0A79-0014-4910-8BB3-DCD5FB59C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0611" y="7146163"/>
            <a:ext cx="3092116" cy="333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860E402-6C50-4C59-8D76-EC4F31F29284}"/>
              </a:ext>
            </a:extLst>
          </p:cNvPr>
          <p:cNvSpPr/>
          <p:nvPr/>
        </p:nvSpPr>
        <p:spPr>
          <a:xfrm>
            <a:off x="4844716" y="11117179"/>
            <a:ext cx="2013284" cy="107482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61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5" name="正解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98BB7E92-7443-4097-AED5-5AD04A11E53E}"/>
              </a:ext>
            </a:extLst>
          </p:cNvPr>
          <p:cNvSpPr/>
          <p:nvPr/>
        </p:nvSpPr>
        <p:spPr>
          <a:xfrm>
            <a:off x="717881" y="9256292"/>
            <a:ext cx="5422231" cy="12673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②のせてはいけない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FEB40CC2-EB08-4529-BB9D-7F9F2C113398}"/>
              </a:ext>
            </a:extLst>
          </p:cNvPr>
          <p:cNvSpPr/>
          <p:nvPr/>
        </p:nvSpPr>
        <p:spPr>
          <a:xfrm>
            <a:off x="717881" y="7218947"/>
            <a:ext cx="5422231" cy="12673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①のせてもいい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03918218-7A81-4E18-ADB5-DF988E4F0C9B}"/>
              </a:ext>
            </a:extLst>
          </p:cNvPr>
          <p:cNvSpPr/>
          <p:nvPr/>
        </p:nvSpPr>
        <p:spPr>
          <a:xfrm>
            <a:off x="814134" y="1399673"/>
            <a:ext cx="5229727" cy="41869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/>
              <a:t>制服姿で写真を撮ったところ</a:t>
            </a:r>
            <a:endParaRPr kumimoji="1" lang="en-US" altLang="ja-JP" sz="2800" dirty="0"/>
          </a:p>
          <a:p>
            <a:r>
              <a:rPr kumimoji="1" lang="ja-JP" altLang="en-US" sz="2800" dirty="0"/>
              <a:t>とてもかわいく撮れました。</a:t>
            </a:r>
            <a:endParaRPr kumimoji="1" lang="en-US" altLang="ja-JP" sz="2800" dirty="0"/>
          </a:p>
          <a:p>
            <a:r>
              <a:rPr kumimoji="1" lang="ja-JP" altLang="en-US" sz="2800" dirty="0"/>
              <a:t>この写真をＳＮＳに</a:t>
            </a:r>
            <a:endParaRPr kumimoji="1" lang="en-US" altLang="ja-JP" sz="2800" dirty="0"/>
          </a:p>
          <a:p>
            <a:r>
              <a:rPr kumimoji="1" lang="ja-JP" altLang="en-US" sz="2800" dirty="0"/>
              <a:t>のせても大丈夫ですか？</a:t>
            </a:r>
          </a:p>
        </p:txBody>
      </p:sp>
      <p:pic>
        <p:nvPicPr>
          <p:cNvPr id="6" name="Picture 2" descr="自撮り・セルフィーのイラスト（女子学生）">
            <a:extLst>
              <a:ext uri="{FF2B5EF4-FFF2-40B4-BE49-F238E27FC236}">
                <a16:creationId xmlns:a16="http://schemas.microsoft.com/office/drawing/2014/main" id="{816F58FE-93EA-4EDB-A43C-1587B906A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180" y="4557962"/>
            <a:ext cx="2173705" cy="217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動作設定ボタン: 空白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1B4A4C6-9D24-4279-B796-5244B4CAC63E}"/>
              </a:ext>
            </a:extLst>
          </p:cNvPr>
          <p:cNvSpPr/>
          <p:nvPr/>
        </p:nvSpPr>
        <p:spPr>
          <a:xfrm>
            <a:off x="717881" y="7218947"/>
            <a:ext cx="5422231" cy="126732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動作設定ボタン: 空白 6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DD5EBB6-FBAC-482C-A276-9405B87718EA}"/>
              </a:ext>
            </a:extLst>
          </p:cNvPr>
          <p:cNvSpPr/>
          <p:nvPr/>
        </p:nvSpPr>
        <p:spPr>
          <a:xfrm>
            <a:off x="717881" y="9256291"/>
            <a:ext cx="5422231" cy="126732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76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出題1.wav"/>
          </p:stSnd>
        </p:sndAc>
      </p:transition>
    </mc:Choice>
    <mc:Fallback xmlns="">
      <p:transition spd="slow" advClick="0">
        <p:sndAc>
          <p:stSnd>
            <p:snd r:embed="rId6" name="出題1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バツを出す猫のキャラクター">
            <a:extLst>
              <a:ext uri="{FF2B5EF4-FFF2-40B4-BE49-F238E27FC236}">
                <a16:creationId xmlns:a16="http://schemas.microsoft.com/office/drawing/2014/main" id="{956DAD76-B91A-4DA7-A4DD-14A6EFB29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302" y="7563257"/>
            <a:ext cx="3056751" cy="321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矢印: 五方向 2">
            <a:extLst>
              <a:ext uri="{FF2B5EF4-FFF2-40B4-BE49-F238E27FC236}">
                <a16:creationId xmlns:a16="http://schemas.microsoft.com/office/drawing/2014/main" id="{1D7AB6F3-05E8-447B-B890-9C9CF2A22EBF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99CE161E-2B08-4C3D-A646-7B72226A743A}"/>
              </a:ext>
            </a:extLst>
          </p:cNvPr>
          <p:cNvSpPr/>
          <p:nvPr/>
        </p:nvSpPr>
        <p:spPr>
          <a:xfrm>
            <a:off x="581527" y="1034716"/>
            <a:ext cx="5791200" cy="5967663"/>
          </a:xfrm>
          <a:prstGeom prst="wedgeRoundRectCallout">
            <a:avLst>
              <a:gd name="adj1" fmla="val 773"/>
              <a:gd name="adj2" fmla="val 6975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ＳＮＳ（ソーシャルネット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ワーキングサービス）上に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人の悪口などを書いてはいけません。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本人が見ないとしても</a:t>
            </a:r>
            <a:endParaRPr kumimoji="1" lang="en-US" altLang="ja-JP" sz="2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悪口を書き込むのはやめましょう。</a:t>
            </a:r>
          </a:p>
        </p:txBody>
      </p:sp>
      <p:pic>
        <p:nvPicPr>
          <p:cNvPr id="6" name="Picture 2" descr="ウイルスのイラスト">
            <a:extLst>
              <a:ext uri="{FF2B5EF4-FFF2-40B4-BE49-F238E27FC236}">
                <a16:creationId xmlns:a16="http://schemas.microsoft.com/office/drawing/2014/main" id="{518A4131-D2D9-4D44-B658-E2F3E598C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98201" y="5973449"/>
            <a:ext cx="1757950" cy="139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ウイルスのイラスト">
            <a:extLst>
              <a:ext uri="{FF2B5EF4-FFF2-40B4-BE49-F238E27FC236}">
                <a16:creationId xmlns:a16="http://schemas.microsoft.com/office/drawing/2014/main" id="{9812108B-60AA-4DC8-9D2B-CBB8E8A3B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2232" y="670471"/>
            <a:ext cx="1754607" cy="1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動作設定ボタン: 空白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8CD2C92-61C3-40E0-BAEF-864747233BD9}"/>
              </a:ext>
            </a:extLst>
          </p:cNvPr>
          <p:cNvSpPr/>
          <p:nvPr/>
        </p:nvSpPr>
        <p:spPr>
          <a:xfrm>
            <a:off x="4844716" y="11117179"/>
            <a:ext cx="2013284" cy="107482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3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不正解.wav"/>
          </p:stSnd>
        </p:sndAc>
      </p:transition>
    </mc:Choice>
    <mc:Fallback xmlns="">
      <p:transition spd="slow" advClick="0">
        <p:sndAc>
          <p:stSnd>
            <p:snd r:embed="rId6" name="不正解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CB8EC668-B678-4F4E-B9DA-EF225ED2710E}"/>
              </a:ext>
            </a:extLst>
          </p:cNvPr>
          <p:cNvSpPr/>
          <p:nvPr/>
        </p:nvSpPr>
        <p:spPr>
          <a:xfrm>
            <a:off x="774031" y="1036657"/>
            <a:ext cx="5309937" cy="85825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/>
              <a:t>ネット上の友だちを作ることや</a:t>
            </a:r>
            <a:endParaRPr kumimoji="1" lang="en-US" altLang="ja-JP" sz="2400" dirty="0"/>
          </a:p>
          <a:p>
            <a:r>
              <a:rPr kumimoji="1" lang="ja-JP" altLang="en-US" sz="2400" dirty="0"/>
              <a:t>仲良くすること自体は</a:t>
            </a:r>
            <a:endParaRPr kumimoji="1" lang="en-US" altLang="ja-JP" sz="2400" dirty="0"/>
          </a:p>
          <a:p>
            <a:r>
              <a:rPr kumimoji="1" lang="ja-JP" altLang="en-US" sz="2400" dirty="0"/>
              <a:t>悪いことではありません。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しかし、相手の情報が</a:t>
            </a:r>
            <a:endParaRPr kumimoji="1" lang="en-US" altLang="ja-JP" sz="2400" dirty="0"/>
          </a:p>
          <a:p>
            <a:r>
              <a:rPr kumimoji="1" lang="ja-JP" altLang="en-US" sz="2400" dirty="0"/>
              <a:t>真実かどうかは分かりません。</a:t>
            </a:r>
            <a:endParaRPr kumimoji="1" lang="en-US" altLang="ja-JP" sz="2400" dirty="0"/>
          </a:p>
          <a:p>
            <a:r>
              <a:rPr kumimoji="1" lang="ja-JP" altLang="en-US" sz="2400" dirty="0"/>
              <a:t>実際に会ってみると</a:t>
            </a:r>
            <a:endParaRPr kumimoji="1" lang="en-US" altLang="ja-JP" sz="2400" dirty="0"/>
          </a:p>
          <a:p>
            <a:r>
              <a:rPr kumimoji="1" lang="ja-JP" altLang="en-US" sz="2400" dirty="0"/>
              <a:t>同い年の女の子ではない可能性もあります。</a:t>
            </a:r>
            <a:endParaRPr kumimoji="1" lang="en-US" altLang="ja-JP" sz="2400" dirty="0"/>
          </a:p>
          <a:p>
            <a:endParaRPr kumimoji="1" lang="en-US" altLang="ja-JP" sz="2400" dirty="0"/>
          </a:p>
        </p:txBody>
      </p:sp>
      <p:sp>
        <p:nvSpPr>
          <p:cNvPr id="3" name="矢印: 五方向 2">
            <a:extLst>
              <a:ext uri="{FF2B5EF4-FFF2-40B4-BE49-F238E27FC236}">
                <a16:creationId xmlns:a16="http://schemas.microsoft.com/office/drawing/2014/main" id="{475800EB-06B6-4807-9B7B-FE9499D17F2E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4" name="動作設定ボタン: 空白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B129C70-9D3E-4F98-8216-925CDBB2AB56}"/>
              </a:ext>
            </a:extLst>
          </p:cNvPr>
          <p:cNvSpPr/>
          <p:nvPr/>
        </p:nvSpPr>
        <p:spPr>
          <a:xfrm>
            <a:off x="4860758" y="11155343"/>
            <a:ext cx="1997242" cy="10366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Picture 2" descr="ネットストーカーのイラスト（男性）">
            <a:extLst>
              <a:ext uri="{FF2B5EF4-FFF2-40B4-BE49-F238E27FC236}">
                <a16:creationId xmlns:a16="http://schemas.microsoft.com/office/drawing/2014/main" id="{0496172D-402A-4A1C-B261-DE9C8CD5D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7388957"/>
            <a:ext cx="38100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40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決定、ボタン押下37.wav"/>
          </p:stSnd>
        </p:sndAc>
      </p:transition>
    </mc:Choice>
    <mc:Fallback xmlns="">
      <p:transition spd="slow" advClick="0">
        <p:sndAc>
          <p:stSnd>
            <p:snd r:embed="rId4" name="決定、ボタン押下37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CB8EC668-B678-4F4E-B9DA-EF225ED2710E}"/>
              </a:ext>
            </a:extLst>
          </p:cNvPr>
          <p:cNvSpPr/>
          <p:nvPr/>
        </p:nvSpPr>
        <p:spPr>
          <a:xfrm>
            <a:off x="774031" y="1652335"/>
            <a:ext cx="5309937" cy="774225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/>
              <a:t>ネット上の友だちに</a:t>
            </a:r>
            <a:endParaRPr kumimoji="1" lang="en-US" altLang="ja-JP" sz="2400" dirty="0"/>
          </a:p>
          <a:p>
            <a:r>
              <a:rPr kumimoji="1" lang="ja-JP" altLang="en-US" sz="2400" dirty="0"/>
              <a:t>個人情報を教えると、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詐欺に利用される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個人情報を闇市で売られる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ストーキングされる</a:t>
            </a:r>
            <a:endParaRPr kumimoji="1" lang="en-US" altLang="ja-JP" sz="2400" dirty="0"/>
          </a:p>
          <a:p>
            <a:r>
              <a:rPr kumimoji="1" lang="ja-JP" altLang="en-US" sz="2400" dirty="0"/>
              <a:t>といった危険が考えられます。</a:t>
            </a:r>
            <a:endParaRPr kumimoji="1" lang="en-US" altLang="ja-JP" sz="2400" dirty="0"/>
          </a:p>
        </p:txBody>
      </p:sp>
      <p:sp>
        <p:nvSpPr>
          <p:cNvPr id="3" name="矢印: 五方向 2">
            <a:extLst>
              <a:ext uri="{FF2B5EF4-FFF2-40B4-BE49-F238E27FC236}">
                <a16:creationId xmlns:a16="http://schemas.microsoft.com/office/drawing/2014/main" id="{475800EB-06B6-4807-9B7B-FE9499D17F2E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4" name="動作設定ボタン: 空白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B129C70-9D3E-4F98-8216-925CDBB2AB56}"/>
              </a:ext>
            </a:extLst>
          </p:cNvPr>
          <p:cNvSpPr/>
          <p:nvPr/>
        </p:nvSpPr>
        <p:spPr>
          <a:xfrm>
            <a:off x="4860758" y="11155343"/>
            <a:ext cx="1997242" cy="10366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Picture 2" descr="ネットストーカーのイラスト（男性）">
            <a:extLst>
              <a:ext uri="{FF2B5EF4-FFF2-40B4-BE49-F238E27FC236}">
                <a16:creationId xmlns:a16="http://schemas.microsoft.com/office/drawing/2014/main" id="{0496172D-402A-4A1C-B261-DE9C8CD5D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7388957"/>
            <a:ext cx="38100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05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警告音2.wav"/>
          </p:stSnd>
        </p:sndAc>
      </p:transition>
    </mc:Choice>
    <mc:Fallback xmlns="">
      <p:transition spd="slow" advClick="0">
        <p:sndAc>
          <p:stSnd>
            <p:snd r:embed="rId4" name="警告音2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CB8EC668-B678-4F4E-B9DA-EF225ED2710E}"/>
              </a:ext>
            </a:extLst>
          </p:cNvPr>
          <p:cNvSpPr/>
          <p:nvPr/>
        </p:nvSpPr>
        <p:spPr>
          <a:xfrm>
            <a:off x="774031" y="1944065"/>
            <a:ext cx="5309937" cy="76681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/>
              <a:t>ネット上の友だちには</a:t>
            </a:r>
            <a:endParaRPr kumimoji="1" lang="en-US" altLang="ja-JP" sz="2800" dirty="0"/>
          </a:p>
          <a:p>
            <a:r>
              <a:rPr kumimoji="1" lang="ja-JP" altLang="en-US" sz="2800" dirty="0"/>
              <a:t>個人情報を教えたり</a:t>
            </a:r>
            <a:endParaRPr kumimoji="1" lang="en-US" altLang="ja-JP" sz="2800" dirty="0"/>
          </a:p>
          <a:p>
            <a:r>
              <a:rPr kumimoji="1" lang="ja-JP" altLang="en-US" sz="2800" dirty="0"/>
              <a:t>実際に会う約束をしては</a:t>
            </a:r>
            <a:endParaRPr kumimoji="1" lang="en-US" altLang="ja-JP" sz="2800" dirty="0"/>
          </a:p>
          <a:p>
            <a:r>
              <a:rPr kumimoji="1" lang="ja-JP" altLang="en-US" sz="2800" dirty="0"/>
              <a:t>いけません。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r>
              <a:rPr kumimoji="1" lang="ja-JP" altLang="en-US" sz="2800" dirty="0"/>
              <a:t>投稿する写真や内容にも</a:t>
            </a:r>
            <a:endParaRPr kumimoji="1" lang="en-US" altLang="ja-JP" sz="2800" dirty="0"/>
          </a:p>
          <a:p>
            <a:r>
              <a:rPr kumimoji="1" lang="ja-JP" altLang="en-US" sz="2800" dirty="0"/>
              <a:t>十分気を付けながら</a:t>
            </a:r>
            <a:endParaRPr kumimoji="1" lang="en-US" altLang="ja-JP" sz="2800" dirty="0"/>
          </a:p>
          <a:p>
            <a:r>
              <a:rPr kumimoji="1" lang="ja-JP" altLang="en-US" sz="2800" dirty="0"/>
              <a:t>楽しく利用しましょう。</a:t>
            </a:r>
          </a:p>
        </p:txBody>
      </p:sp>
      <p:sp>
        <p:nvSpPr>
          <p:cNvPr id="3" name="矢印: 五方向 2">
            <a:extLst>
              <a:ext uri="{FF2B5EF4-FFF2-40B4-BE49-F238E27FC236}">
                <a16:creationId xmlns:a16="http://schemas.microsoft.com/office/drawing/2014/main" id="{475800EB-06B6-4807-9B7B-FE9499D17F2E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終わる</a:t>
            </a:r>
          </a:p>
        </p:txBody>
      </p:sp>
      <p:pic>
        <p:nvPicPr>
          <p:cNvPr id="1026" name="Picture 2" descr="SNSが表示されたスマートフォンのイラスト">
            <a:extLst>
              <a:ext uri="{FF2B5EF4-FFF2-40B4-BE49-F238E27FC236}">
                <a16:creationId xmlns:a16="http://schemas.microsoft.com/office/drawing/2014/main" id="{F38CCF96-9C20-4D02-849A-719C725D6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44563">
            <a:off x="4310100" y="7830319"/>
            <a:ext cx="2104797" cy="306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動作設定ボタン: 空白 3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2B129C70-9D3E-4F98-8216-925CDBB2AB56}"/>
              </a:ext>
            </a:extLst>
          </p:cNvPr>
          <p:cNvSpPr/>
          <p:nvPr/>
        </p:nvSpPr>
        <p:spPr>
          <a:xfrm>
            <a:off x="4860758" y="11155343"/>
            <a:ext cx="1997242" cy="10366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F9B05E48-15CA-47F8-8E5C-26DEC5F68292}"/>
              </a:ext>
            </a:extLst>
          </p:cNvPr>
          <p:cNvSpPr/>
          <p:nvPr/>
        </p:nvSpPr>
        <p:spPr>
          <a:xfrm>
            <a:off x="240632" y="11341769"/>
            <a:ext cx="2277980" cy="6416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主な</a:t>
            </a:r>
            <a:r>
              <a:rPr kumimoji="1" lang="en-US" altLang="ja-JP" sz="2400" dirty="0"/>
              <a:t>SNS</a:t>
            </a:r>
            <a:r>
              <a:rPr kumimoji="1" lang="ja-JP" altLang="en-US" sz="2400" dirty="0"/>
              <a:t>を見る</a:t>
            </a:r>
          </a:p>
        </p:txBody>
      </p:sp>
      <p:sp>
        <p:nvSpPr>
          <p:cNvPr id="6" name="動作設定ボタン: 空白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5996CB7-9A29-43A0-8950-164034E83584}"/>
              </a:ext>
            </a:extLst>
          </p:cNvPr>
          <p:cNvSpPr/>
          <p:nvPr/>
        </p:nvSpPr>
        <p:spPr>
          <a:xfrm>
            <a:off x="0" y="11155342"/>
            <a:ext cx="2807368" cy="10366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633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決定、ボタン押下37.wav"/>
          </p:stSnd>
        </p:sndAc>
      </p:transition>
    </mc:Choice>
    <mc:Fallback xmlns="">
      <p:transition spd="slow" advClick="0">
        <p:sndAc>
          <p:stSnd>
            <p:snd r:embed="rId4" name="決定、ボタン押下37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9C83327A-A1D4-47F2-9DD7-38195F00B766}"/>
              </a:ext>
            </a:extLst>
          </p:cNvPr>
          <p:cNvSpPr/>
          <p:nvPr/>
        </p:nvSpPr>
        <p:spPr>
          <a:xfrm>
            <a:off x="870282" y="707852"/>
            <a:ext cx="5117431" cy="24865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b="1" u="sng" dirty="0"/>
              <a:t>インスタグラム</a:t>
            </a:r>
            <a:endParaRPr kumimoji="1" lang="en-US" altLang="ja-JP" sz="2400" b="1" u="sng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写真・動画の撮影、編集、</a:t>
            </a:r>
            <a:endParaRPr kumimoji="1" lang="en-US" altLang="ja-JP" sz="2400" dirty="0"/>
          </a:p>
          <a:p>
            <a:r>
              <a:rPr kumimoji="1" lang="ja-JP" altLang="en-US" sz="2400" dirty="0"/>
              <a:t>共有に特化した</a:t>
            </a:r>
            <a:r>
              <a:rPr kumimoji="1" lang="en-US" altLang="ja-JP" sz="2400" dirty="0"/>
              <a:t>SNS</a:t>
            </a:r>
            <a:endParaRPr kumimoji="1" lang="ja-JP" altLang="en-US" sz="2400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E3216F6-59EB-4001-829C-3686C706EECB}"/>
              </a:ext>
            </a:extLst>
          </p:cNvPr>
          <p:cNvSpPr/>
          <p:nvPr/>
        </p:nvSpPr>
        <p:spPr>
          <a:xfrm>
            <a:off x="870283" y="3493165"/>
            <a:ext cx="5117431" cy="24865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400" b="1" u="sng" dirty="0"/>
              <a:t>Twitter</a:t>
            </a:r>
          </a:p>
          <a:p>
            <a:endParaRPr kumimoji="1" lang="en-US" altLang="ja-JP" sz="2400" dirty="0"/>
          </a:p>
          <a:p>
            <a:r>
              <a:rPr kumimoji="1" lang="en-US" altLang="ja-JP" sz="2400" dirty="0"/>
              <a:t>140</a:t>
            </a:r>
            <a:r>
              <a:rPr kumimoji="1" lang="ja-JP" altLang="en-US" sz="2400" dirty="0"/>
              <a:t>字以内の「つぶやき」や</a:t>
            </a:r>
            <a:endParaRPr kumimoji="1" lang="en-US" altLang="ja-JP" sz="2400" dirty="0"/>
          </a:p>
          <a:p>
            <a:r>
              <a:rPr kumimoji="1" lang="ja-JP" altLang="en-US" sz="2400" dirty="0"/>
              <a:t>写真、動画を投稿できる</a:t>
            </a:r>
            <a:r>
              <a:rPr kumimoji="1" lang="en-US" altLang="ja-JP" sz="2400" dirty="0"/>
              <a:t>SNS</a:t>
            </a:r>
            <a:endParaRPr kumimoji="1" lang="ja-JP" altLang="en-US" sz="2400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F887173E-5777-498D-AB35-93D3EC165C59}"/>
              </a:ext>
            </a:extLst>
          </p:cNvPr>
          <p:cNvSpPr/>
          <p:nvPr/>
        </p:nvSpPr>
        <p:spPr>
          <a:xfrm>
            <a:off x="541418" y="6831938"/>
            <a:ext cx="5775158" cy="37237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>
                <a:latin typeface="+mn-ea"/>
              </a:rPr>
              <a:t>これらのアプリを利用すると</a:t>
            </a:r>
            <a:endParaRPr kumimoji="1" lang="en-US" altLang="ja-JP" sz="2400" dirty="0">
              <a:latin typeface="+mn-ea"/>
            </a:endParaRPr>
          </a:p>
          <a:p>
            <a:r>
              <a:rPr kumimoji="1" lang="ja-JP" altLang="en-US" sz="2400" dirty="0">
                <a:latin typeface="+mn-ea"/>
              </a:rPr>
              <a:t>簡単に写真や個人情報を載せることができてしまいます。</a:t>
            </a:r>
            <a:endParaRPr kumimoji="1" lang="en-US" altLang="ja-JP" sz="2400" dirty="0">
              <a:latin typeface="+mn-ea"/>
            </a:endParaRPr>
          </a:p>
          <a:p>
            <a:r>
              <a:rPr kumimoji="1" lang="ja-JP" altLang="en-US" sz="2400" dirty="0">
                <a:latin typeface="+mn-ea"/>
              </a:rPr>
              <a:t>アプリ利用するときは</a:t>
            </a:r>
            <a:endParaRPr kumimoji="1" lang="en-US" altLang="ja-JP" sz="2400" dirty="0">
              <a:latin typeface="+mn-ea"/>
            </a:endParaRPr>
          </a:p>
          <a:p>
            <a:r>
              <a:rPr kumimoji="1" lang="ja-JP" altLang="en-US" sz="2400" dirty="0">
                <a:latin typeface="+mn-ea"/>
              </a:rPr>
              <a:t>安全な内容のみを投稿するようにし安全に楽しく利用しましょう！</a:t>
            </a:r>
          </a:p>
        </p:txBody>
      </p:sp>
      <p:cxnSp>
        <p:nvCxnSpPr>
          <p:cNvPr id="46" name="コネクタ: カギ線 45">
            <a:extLst>
              <a:ext uri="{FF2B5EF4-FFF2-40B4-BE49-F238E27FC236}">
                <a16:creationId xmlns:a16="http://schemas.microsoft.com/office/drawing/2014/main" id="{0E1F2010-6C4F-4548-8AC8-80F1DD9F19C7}"/>
              </a:ext>
            </a:extLst>
          </p:cNvPr>
          <p:cNvCxnSpPr>
            <a:cxnSpLocks/>
            <a:stCxn id="6" idx="1"/>
            <a:endCxn id="3" idx="1"/>
          </p:cNvCxnSpPr>
          <p:nvPr/>
        </p:nvCxnSpPr>
        <p:spPr>
          <a:xfrm rot="10800000" flipH="1">
            <a:off x="541418" y="1951116"/>
            <a:ext cx="328864" cy="6742706"/>
          </a:xfrm>
          <a:prstGeom prst="bentConnector3">
            <a:avLst>
              <a:gd name="adj1" fmla="val -69512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コネクタ: カギ線 48">
            <a:extLst>
              <a:ext uri="{FF2B5EF4-FFF2-40B4-BE49-F238E27FC236}">
                <a16:creationId xmlns:a16="http://schemas.microsoft.com/office/drawing/2014/main" id="{CFD01518-EC9A-4338-91EC-E9BB7354BA7D}"/>
              </a:ext>
            </a:extLst>
          </p:cNvPr>
          <p:cNvCxnSpPr>
            <a:cxnSpLocks/>
            <a:stCxn id="6" idx="1"/>
            <a:endCxn id="4" idx="1"/>
          </p:cNvCxnSpPr>
          <p:nvPr/>
        </p:nvCxnSpPr>
        <p:spPr>
          <a:xfrm rot="10800000" flipH="1">
            <a:off x="541417" y="4736430"/>
            <a:ext cx="328865" cy="3957393"/>
          </a:xfrm>
          <a:prstGeom prst="bentConnector3">
            <a:avLst>
              <a:gd name="adj1" fmla="val -69512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2" name="矢印: 五方向 51">
            <a:extLst>
              <a:ext uri="{FF2B5EF4-FFF2-40B4-BE49-F238E27FC236}">
                <a16:creationId xmlns:a16="http://schemas.microsoft.com/office/drawing/2014/main" id="{55EC41E3-EB6F-4689-A174-5EB6CC378EEB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53" name="動作設定ボタン: 空白 5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B2BC440-EEC4-4DD0-9A85-4CE15D58AD04}"/>
              </a:ext>
            </a:extLst>
          </p:cNvPr>
          <p:cNvSpPr/>
          <p:nvPr/>
        </p:nvSpPr>
        <p:spPr>
          <a:xfrm>
            <a:off x="4828674" y="11163306"/>
            <a:ext cx="2029326" cy="10286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138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0A04BB10-AF27-41EF-A289-C0593E804584}"/>
              </a:ext>
            </a:extLst>
          </p:cNvPr>
          <p:cNvSpPr/>
          <p:nvPr/>
        </p:nvSpPr>
        <p:spPr>
          <a:xfrm>
            <a:off x="757989" y="1203158"/>
            <a:ext cx="5117431" cy="30159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b="1" u="sng" dirty="0"/>
              <a:t>マッチングアプリ</a:t>
            </a:r>
            <a:endParaRPr kumimoji="1" lang="en-US" altLang="ja-JP" sz="2400" b="1" u="sng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恋愛や結婚など、</a:t>
            </a:r>
            <a:endParaRPr kumimoji="1" lang="en-US" altLang="ja-JP" sz="2400" dirty="0"/>
          </a:p>
          <a:p>
            <a:r>
              <a:rPr kumimoji="1" lang="ja-JP" altLang="en-US" sz="2400" dirty="0"/>
              <a:t>出会いを目的としたアプリ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079CB6A-975D-43E8-9436-A567F55C154F}"/>
              </a:ext>
            </a:extLst>
          </p:cNvPr>
          <p:cNvSpPr/>
          <p:nvPr/>
        </p:nvSpPr>
        <p:spPr>
          <a:xfrm>
            <a:off x="597567" y="5309938"/>
            <a:ext cx="5438274" cy="41549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このアプリを利用するには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個人情報をある程度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公開しなければなりません。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アプリに登録する際に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必要となった情報のみを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公開するようにし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安全に利用しましょう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！</a:t>
            </a:r>
          </a:p>
        </p:txBody>
      </p:sp>
      <p:cxnSp>
        <p:nvCxnSpPr>
          <p:cNvPr id="6" name="コネクタ: カギ線 5">
            <a:extLst>
              <a:ext uri="{FF2B5EF4-FFF2-40B4-BE49-F238E27FC236}">
                <a16:creationId xmlns:a16="http://schemas.microsoft.com/office/drawing/2014/main" id="{0A8987BE-99F1-4CE5-956D-9956BE654F8A}"/>
              </a:ext>
            </a:extLst>
          </p:cNvPr>
          <p:cNvCxnSpPr>
            <a:cxnSpLocks/>
            <a:stCxn id="4" idx="1"/>
            <a:endCxn id="2" idx="1"/>
          </p:cNvCxnSpPr>
          <p:nvPr/>
        </p:nvCxnSpPr>
        <p:spPr>
          <a:xfrm rot="10800000" flipH="1">
            <a:off x="597567" y="2711116"/>
            <a:ext cx="160422" cy="4676274"/>
          </a:xfrm>
          <a:prstGeom prst="bentConnector3">
            <a:avLst>
              <a:gd name="adj1" fmla="val -142499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矢印: 五方向 7">
            <a:extLst>
              <a:ext uri="{FF2B5EF4-FFF2-40B4-BE49-F238E27FC236}">
                <a16:creationId xmlns:a16="http://schemas.microsoft.com/office/drawing/2014/main" id="{9F666EF0-211C-490C-A2FC-8F29C66EB8A5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10" name="動作設定ボタン: 空白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50F0171-28DF-4631-951E-F1A4A65C98A7}"/>
              </a:ext>
            </a:extLst>
          </p:cNvPr>
          <p:cNvSpPr/>
          <p:nvPr/>
        </p:nvSpPr>
        <p:spPr>
          <a:xfrm>
            <a:off x="4892842" y="11155343"/>
            <a:ext cx="1876926" cy="10366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25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CB8EC668-B678-4F4E-B9DA-EF225ED2710E}"/>
              </a:ext>
            </a:extLst>
          </p:cNvPr>
          <p:cNvSpPr/>
          <p:nvPr/>
        </p:nvSpPr>
        <p:spPr>
          <a:xfrm>
            <a:off x="774031" y="1944065"/>
            <a:ext cx="5309937" cy="76681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/>
              <a:t>ＳＮＳ（ソーシャルネットワーキングサービス）は</a:t>
            </a:r>
            <a:endParaRPr kumimoji="1" lang="en-US" altLang="ja-JP" sz="2800" dirty="0"/>
          </a:p>
          <a:p>
            <a:r>
              <a:rPr kumimoji="1" lang="ja-JP" altLang="en-US" sz="2800" dirty="0"/>
              <a:t>投稿する写真や内容に</a:t>
            </a:r>
            <a:endParaRPr kumimoji="1" lang="en-US" altLang="ja-JP" sz="2800" dirty="0"/>
          </a:p>
          <a:p>
            <a:r>
              <a:rPr kumimoji="1" lang="ja-JP" altLang="en-US" sz="2800" dirty="0"/>
              <a:t>十分気を付けながら</a:t>
            </a:r>
            <a:endParaRPr kumimoji="1" lang="en-US" altLang="ja-JP" sz="2800" dirty="0"/>
          </a:p>
          <a:p>
            <a:r>
              <a:rPr kumimoji="1" lang="ja-JP" altLang="en-US" sz="2800" dirty="0"/>
              <a:t>楽しく利用しましょう。</a:t>
            </a:r>
          </a:p>
        </p:txBody>
      </p:sp>
      <p:sp>
        <p:nvSpPr>
          <p:cNvPr id="3" name="矢印: 五方向 2">
            <a:extLst>
              <a:ext uri="{FF2B5EF4-FFF2-40B4-BE49-F238E27FC236}">
                <a16:creationId xmlns:a16="http://schemas.microsoft.com/office/drawing/2014/main" id="{475800EB-06B6-4807-9B7B-FE9499D17F2E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終わる</a:t>
            </a:r>
          </a:p>
        </p:txBody>
      </p:sp>
      <p:pic>
        <p:nvPicPr>
          <p:cNvPr id="1026" name="Picture 2" descr="SNSが表示されたスマートフォンのイラスト">
            <a:extLst>
              <a:ext uri="{FF2B5EF4-FFF2-40B4-BE49-F238E27FC236}">
                <a16:creationId xmlns:a16="http://schemas.microsoft.com/office/drawing/2014/main" id="{F38CCF96-9C20-4D02-849A-719C725D6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44563">
            <a:off x="4310100" y="7830319"/>
            <a:ext cx="2104797" cy="306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動作設定ボタン: 空白 3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2B129C70-9D3E-4F98-8216-925CDBB2AB56}"/>
              </a:ext>
            </a:extLst>
          </p:cNvPr>
          <p:cNvSpPr/>
          <p:nvPr/>
        </p:nvSpPr>
        <p:spPr>
          <a:xfrm>
            <a:off x="4860758" y="11155343"/>
            <a:ext cx="1997242" cy="10366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568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決定、ボタン押下37.wav"/>
          </p:stSnd>
        </p:sndAc>
      </p:transition>
    </mc:Choice>
    <mc:Fallback xmlns="">
      <p:transition spd="slow" advClick="0">
        <p:sndAc>
          <p:stSnd>
            <p:snd r:embed="rId4" name="決定、ボタン押下37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矢印: 五方向 2">
            <a:extLst>
              <a:ext uri="{FF2B5EF4-FFF2-40B4-BE49-F238E27FC236}">
                <a16:creationId xmlns:a16="http://schemas.microsoft.com/office/drawing/2014/main" id="{1D7AB6F3-05E8-447B-B890-9C9CF2A22EBF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99CE161E-2B08-4C3D-A646-7B72226A743A}"/>
              </a:ext>
            </a:extLst>
          </p:cNvPr>
          <p:cNvSpPr/>
          <p:nvPr/>
        </p:nvSpPr>
        <p:spPr>
          <a:xfrm>
            <a:off x="581527" y="1034716"/>
            <a:ext cx="5791200" cy="5967663"/>
          </a:xfrm>
          <a:prstGeom prst="wedgeRoundRectCallout">
            <a:avLst>
              <a:gd name="adj1" fmla="val -1997"/>
              <a:gd name="adj2" fmla="val 6733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/>
              <a:t>ＳＮＳ（ソーシャルネット</a:t>
            </a:r>
            <a:endParaRPr kumimoji="1" lang="en-US" altLang="ja-JP" sz="2400" dirty="0"/>
          </a:p>
          <a:p>
            <a:r>
              <a:rPr kumimoji="1" lang="ja-JP" altLang="en-US" sz="2400" dirty="0"/>
              <a:t>ワーキングサービス）は</a:t>
            </a:r>
            <a:endParaRPr kumimoji="1" lang="en-US" altLang="ja-JP" sz="2400" dirty="0"/>
          </a:p>
          <a:p>
            <a:r>
              <a:rPr kumimoji="1" lang="ja-JP" altLang="en-US" sz="2400" dirty="0"/>
              <a:t>設定によっては世界中の人々が</a:t>
            </a:r>
            <a:endParaRPr kumimoji="1" lang="en-US" altLang="ja-JP" sz="2400" dirty="0"/>
          </a:p>
          <a:p>
            <a:r>
              <a:rPr kumimoji="1" lang="ja-JP" altLang="en-US" sz="2400" dirty="0"/>
              <a:t>あなたの投稿を見ることができます。</a:t>
            </a:r>
            <a:endParaRPr kumimoji="1" lang="en-US" altLang="ja-JP" sz="2400" dirty="0"/>
          </a:p>
          <a:p>
            <a:r>
              <a:rPr kumimoji="1" lang="ja-JP" altLang="en-US" sz="2400" dirty="0"/>
              <a:t>制服などの写真をのせると</a:t>
            </a:r>
            <a:endParaRPr kumimoji="1" lang="en-US" altLang="ja-JP" sz="2400" dirty="0"/>
          </a:p>
          <a:p>
            <a:r>
              <a:rPr kumimoji="1" lang="ja-JP" altLang="en-US" sz="2400" u="sng" dirty="0"/>
              <a:t>あなたの通っている学校が</a:t>
            </a:r>
            <a:endParaRPr kumimoji="1" lang="en-US" altLang="ja-JP" sz="2400" u="sng" dirty="0"/>
          </a:p>
          <a:p>
            <a:r>
              <a:rPr kumimoji="1" lang="ja-JP" altLang="en-US" sz="2400" u="sng" dirty="0"/>
              <a:t>特定されてしまう可能性がある</a:t>
            </a:r>
            <a:r>
              <a:rPr kumimoji="1" lang="ja-JP" altLang="en-US" sz="2400" dirty="0"/>
              <a:t>ため絶対にのせてはいけません。</a:t>
            </a:r>
            <a:endParaRPr kumimoji="1" lang="en-US" altLang="ja-JP" sz="2400" dirty="0"/>
          </a:p>
        </p:txBody>
      </p:sp>
      <p:pic>
        <p:nvPicPr>
          <p:cNvPr id="5" name="Picture 2" descr="マルを出す猫のキャラクター">
            <a:extLst>
              <a:ext uri="{FF2B5EF4-FFF2-40B4-BE49-F238E27FC236}">
                <a16:creationId xmlns:a16="http://schemas.microsoft.com/office/drawing/2014/main" id="{F71A0A79-0014-4910-8BB3-DCD5FB59C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0611" y="7146163"/>
            <a:ext cx="3092116" cy="333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574D8FA-5E56-4EEE-8A37-FE8F43DF5B0C}"/>
              </a:ext>
            </a:extLst>
          </p:cNvPr>
          <p:cNvSpPr/>
          <p:nvPr/>
        </p:nvSpPr>
        <p:spPr>
          <a:xfrm>
            <a:off x="4940968" y="11213432"/>
            <a:ext cx="1925054" cy="9785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418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5" name="正解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バツを出す猫のキャラクター">
            <a:extLst>
              <a:ext uri="{FF2B5EF4-FFF2-40B4-BE49-F238E27FC236}">
                <a16:creationId xmlns:a16="http://schemas.microsoft.com/office/drawing/2014/main" id="{956DAD76-B91A-4DA7-A4DD-14A6EFB29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302" y="7563257"/>
            <a:ext cx="3056751" cy="321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矢印: 五方向 2">
            <a:extLst>
              <a:ext uri="{FF2B5EF4-FFF2-40B4-BE49-F238E27FC236}">
                <a16:creationId xmlns:a16="http://schemas.microsoft.com/office/drawing/2014/main" id="{1D7AB6F3-05E8-447B-B890-9C9CF2A22EBF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99CE161E-2B08-4C3D-A646-7B72226A743A}"/>
              </a:ext>
            </a:extLst>
          </p:cNvPr>
          <p:cNvSpPr/>
          <p:nvPr/>
        </p:nvSpPr>
        <p:spPr>
          <a:xfrm>
            <a:off x="581527" y="1034716"/>
            <a:ext cx="5791200" cy="5967663"/>
          </a:xfrm>
          <a:prstGeom prst="wedgeRoundRectCallout">
            <a:avLst>
              <a:gd name="adj1" fmla="val 773"/>
              <a:gd name="adj2" fmla="val 6975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ＳＮＳ（ソーシャルネット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ワーキングサービス）は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設定によっては世界中の人々が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あなたの投稿を見ることができます。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制服などの写真をのせると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あなたの通っている学校が</a:t>
            </a:r>
            <a:endParaRPr kumimoji="1" lang="en-US" altLang="ja-JP" sz="2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特定されてしまう可能性がある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ため絶対にのせてはいけません。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6" name="Picture 2" descr="ウイルスのイラスト">
            <a:extLst>
              <a:ext uri="{FF2B5EF4-FFF2-40B4-BE49-F238E27FC236}">
                <a16:creationId xmlns:a16="http://schemas.microsoft.com/office/drawing/2014/main" id="{518A4131-D2D9-4D44-B658-E2F3E598C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98201" y="5973449"/>
            <a:ext cx="1757950" cy="139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ウイルスのイラスト">
            <a:extLst>
              <a:ext uri="{FF2B5EF4-FFF2-40B4-BE49-F238E27FC236}">
                <a16:creationId xmlns:a16="http://schemas.microsoft.com/office/drawing/2014/main" id="{9812108B-60AA-4DC8-9D2B-CBB8E8A3B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2232" y="670471"/>
            <a:ext cx="1754607" cy="1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動作設定ボタン: 空白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60A3FB1A-3298-4F72-8641-A88D4EA50042}"/>
              </a:ext>
            </a:extLst>
          </p:cNvPr>
          <p:cNvSpPr/>
          <p:nvPr/>
        </p:nvSpPr>
        <p:spPr>
          <a:xfrm>
            <a:off x="4940968" y="11213432"/>
            <a:ext cx="1925054" cy="9785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363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不正解.wav"/>
          </p:stSnd>
        </p:sndAc>
      </p:transition>
    </mc:Choice>
    <mc:Fallback xmlns="">
      <p:transition spd="slow" advClick="0">
        <p:sndAc>
          <p:stSnd>
            <p:snd r:embed="rId6" name="不正解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54DC3568-10D4-412A-BD95-96405B947974}"/>
              </a:ext>
            </a:extLst>
          </p:cNvPr>
          <p:cNvSpPr/>
          <p:nvPr/>
        </p:nvSpPr>
        <p:spPr>
          <a:xfrm>
            <a:off x="597568" y="778042"/>
            <a:ext cx="5662863" cy="55826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/>
              <a:t>部屋を片付けたところ</a:t>
            </a:r>
            <a:endParaRPr kumimoji="1" lang="en-US" altLang="ja-JP" sz="2400" dirty="0"/>
          </a:p>
          <a:p>
            <a:r>
              <a:rPr kumimoji="1" lang="ja-JP" altLang="en-US" sz="2400" dirty="0"/>
              <a:t>とても素敵な部屋になったため</a:t>
            </a:r>
            <a:endParaRPr kumimoji="1" lang="en-US" altLang="ja-JP" sz="2400" dirty="0"/>
          </a:p>
          <a:p>
            <a:r>
              <a:rPr kumimoji="1" lang="ja-JP" altLang="en-US" sz="2400" dirty="0"/>
              <a:t>嬉しくなり写真を撮りました。</a:t>
            </a:r>
            <a:endParaRPr kumimoji="1" lang="en-US" altLang="ja-JP" sz="2400" dirty="0"/>
          </a:p>
          <a:p>
            <a:r>
              <a:rPr kumimoji="1" lang="ja-JP" altLang="en-US" sz="2400" dirty="0"/>
              <a:t>この写真はＳＮＳにのせても</a:t>
            </a:r>
            <a:endParaRPr kumimoji="1" lang="en-US" altLang="ja-JP" sz="2400" dirty="0"/>
          </a:p>
          <a:p>
            <a:r>
              <a:rPr kumimoji="1" lang="ja-JP" altLang="en-US" sz="2400" dirty="0"/>
              <a:t>大丈夫ですか？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2F7D3DF-46FC-4C8D-B28F-3926E83C34D9}"/>
              </a:ext>
            </a:extLst>
          </p:cNvPr>
          <p:cNvSpPr/>
          <p:nvPr/>
        </p:nvSpPr>
        <p:spPr>
          <a:xfrm>
            <a:off x="4427621" y="4300286"/>
            <a:ext cx="1970965" cy="2260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98BB7E92-7443-4097-AED5-5AD04A11E53E}"/>
              </a:ext>
            </a:extLst>
          </p:cNvPr>
          <p:cNvSpPr/>
          <p:nvPr/>
        </p:nvSpPr>
        <p:spPr>
          <a:xfrm>
            <a:off x="717882" y="9400672"/>
            <a:ext cx="5422231" cy="12673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②のせてはいけない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FEB40CC2-EB08-4529-BB9D-7F9F2C113398}"/>
              </a:ext>
            </a:extLst>
          </p:cNvPr>
          <p:cNvSpPr/>
          <p:nvPr/>
        </p:nvSpPr>
        <p:spPr>
          <a:xfrm>
            <a:off x="717882" y="7563852"/>
            <a:ext cx="5422231" cy="12673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①のせてもいい</a:t>
            </a:r>
          </a:p>
        </p:txBody>
      </p:sp>
      <p:pic>
        <p:nvPicPr>
          <p:cNvPr id="5122" name="Picture 2" descr="■">
            <a:extLst>
              <a:ext uri="{FF2B5EF4-FFF2-40B4-BE49-F238E27FC236}">
                <a16:creationId xmlns:a16="http://schemas.microsoft.com/office/drawing/2014/main" id="{AB2540D3-2DB2-431F-8566-5F6B3A782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730" y="4425054"/>
            <a:ext cx="2059193" cy="193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ポラロイド写真のフレーム素材「めくれ」">
            <a:extLst>
              <a:ext uri="{FF2B5EF4-FFF2-40B4-BE49-F238E27FC236}">
                <a16:creationId xmlns:a16="http://schemas.microsoft.com/office/drawing/2014/main" id="{1014431A-6CED-441C-9F04-EE393240E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9575" y="4300286"/>
            <a:ext cx="2277379" cy="246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動作設定ボタン: 空白 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BB8E2BD8-FE25-4BF9-A770-8796BD6774FF}"/>
              </a:ext>
            </a:extLst>
          </p:cNvPr>
          <p:cNvSpPr/>
          <p:nvPr/>
        </p:nvSpPr>
        <p:spPr>
          <a:xfrm>
            <a:off x="715021" y="9389895"/>
            <a:ext cx="5422231" cy="126732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動作設定ボタン: 空白 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09CA6FC3-6F33-4DCA-96AD-C052F3F4BBA8}"/>
              </a:ext>
            </a:extLst>
          </p:cNvPr>
          <p:cNvSpPr/>
          <p:nvPr/>
        </p:nvSpPr>
        <p:spPr>
          <a:xfrm>
            <a:off x="715021" y="7574629"/>
            <a:ext cx="5422231" cy="126732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8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出題1.wav"/>
          </p:stSnd>
        </p:sndAc>
      </p:transition>
    </mc:Choice>
    <mc:Fallback xmlns="">
      <p:transition spd="slow" advClick="0">
        <p:sndAc>
          <p:stSnd>
            <p:snd r:embed="rId7" name="出題1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矢印: 五方向 2">
            <a:extLst>
              <a:ext uri="{FF2B5EF4-FFF2-40B4-BE49-F238E27FC236}">
                <a16:creationId xmlns:a16="http://schemas.microsoft.com/office/drawing/2014/main" id="{1D7AB6F3-05E8-447B-B890-9C9CF2A22EBF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99CE161E-2B08-4C3D-A646-7B72226A743A}"/>
              </a:ext>
            </a:extLst>
          </p:cNvPr>
          <p:cNvSpPr/>
          <p:nvPr/>
        </p:nvSpPr>
        <p:spPr>
          <a:xfrm>
            <a:off x="581527" y="1034716"/>
            <a:ext cx="5791200" cy="5967663"/>
          </a:xfrm>
          <a:prstGeom prst="wedgeRoundRectCallout">
            <a:avLst>
              <a:gd name="adj1" fmla="val -1997"/>
              <a:gd name="adj2" fmla="val 6733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/>
              <a:t>ＳＮＳ（ソーシャルネット</a:t>
            </a:r>
            <a:endParaRPr kumimoji="1" lang="en-US" altLang="ja-JP" sz="2400" dirty="0"/>
          </a:p>
          <a:p>
            <a:r>
              <a:rPr kumimoji="1" lang="ja-JP" altLang="en-US" sz="2400" dirty="0"/>
              <a:t>ワーキングサービス）は</a:t>
            </a:r>
            <a:endParaRPr kumimoji="1" lang="en-US" altLang="ja-JP" sz="2400" dirty="0"/>
          </a:p>
          <a:p>
            <a:r>
              <a:rPr kumimoji="1" lang="ja-JP" altLang="en-US" sz="2400" dirty="0"/>
              <a:t>設定によっては世界中の人々が</a:t>
            </a:r>
            <a:endParaRPr kumimoji="1" lang="en-US" altLang="ja-JP" sz="2400" dirty="0"/>
          </a:p>
          <a:p>
            <a:r>
              <a:rPr kumimoji="1" lang="ja-JP" altLang="en-US" sz="2400" dirty="0"/>
              <a:t>あなたの投稿を見ることができます。</a:t>
            </a:r>
            <a:endParaRPr kumimoji="1" lang="en-US" altLang="ja-JP" sz="2400" dirty="0"/>
          </a:p>
          <a:p>
            <a:r>
              <a:rPr kumimoji="1" lang="ja-JP" altLang="en-US" sz="2400" dirty="0"/>
              <a:t>部屋の写真をのせると</a:t>
            </a:r>
            <a:endParaRPr kumimoji="1" lang="en-US" altLang="ja-JP" sz="2400" dirty="0"/>
          </a:p>
          <a:p>
            <a:r>
              <a:rPr kumimoji="1" lang="ja-JP" altLang="en-US" sz="2400" u="sng" dirty="0"/>
              <a:t>窓に映る景色から住んでいる場所が</a:t>
            </a:r>
            <a:endParaRPr kumimoji="1" lang="en-US" altLang="ja-JP" sz="2400" u="sng" dirty="0"/>
          </a:p>
          <a:p>
            <a:r>
              <a:rPr kumimoji="1" lang="ja-JP" altLang="en-US" sz="2400" u="sng" dirty="0"/>
              <a:t>特定されてしまう可能性があります。</a:t>
            </a:r>
            <a:r>
              <a:rPr kumimoji="1" lang="ja-JP" altLang="en-US" sz="2400" dirty="0"/>
              <a:t>そのため部屋の写真は</a:t>
            </a:r>
            <a:endParaRPr kumimoji="1" lang="en-US" altLang="ja-JP" sz="2400" dirty="0"/>
          </a:p>
          <a:p>
            <a:r>
              <a:rPr kumimoji="1" lang="ja-JP" altLang="en-US" sz="2400" dirty="0"/>
              <a:t>絶対にのせてはいけません。</a:t>
            </a:r>
            <a:endParaRPr kumimoji="1" lang="en-US" altLang="ja-JP" sz="2400" dirty="0"/>
          </a:p>
        </p:txBody>
      </p:sp>
      <p:pic>
        <p:nvPicPr>
          <p:cNvPr id="5" name="Picture 2" descr="マルを出す猫のキャラクター">
            <a:extLst>
              <a:ext uri="{FF2B5EF4-FFF2-40B4-BE49-F238E27FC236}">
                <a16:creationId xmlns:a16="http://schemas.microsoft.com/office/drawing/2014/main" id="{F71A0A79-0014-4910-8BB3-DCD5FB59C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0611" y="7146163"/>
            <a:ext cx="3092116" cy="333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9BACE5F-4B79-4804-B1BE-F830BF1DFB27}"/>
              </a:ext>
            </a:extLst>
          </p:cNvPr>
          <p:cNvSpPr/>
          <p:nvPr/>
        </p:nvSpPr>
        <p:spPr>
          <a:xfrm>
            <a:off x="4940968" y="11213432"/>
            <a:ext cx="1917032" cy="9785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901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5" name="正解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バツを出す猫のキャラクター">
            <a:extLst>
              <a:ext uri="{FF2B5EF4-FFF2-40B4-BE49-F238E27FC236}">
                <a16:creationId xmlns:a16="http://schemas.microsoft.com/office/drawing/2014/main" id="{956DAD76-B91A-4DA7-A4DD-14A6EFB29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302" y="7563257"/>
            <a:ext cx="3056751" cy="321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矢印: 五方向 2">
            <a:extLst>
              <a:ext uri="{FF2B5EF4-FFF2-40B4-BE49-F238E27FC236}">
                <a16:creationId xmlns:a16="http://schemas.microsoft.com/office/drawing/2014/main" id="{1D7AB6F3-05E8-447B-B890-9C9CF2A22EBF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99CE161E-2B08-4C3D-A646-7B72226A743A}"/>
              </a:ext>
            </a:extLst>
          </p:cNvPr>
          <p:cNvSpPr/>
          <p:nvPr/>
        </p:nvSpPr>
        <p:spPr>
          <a:xfrm>
            <a:off x="581527" y="1034716"/>
            <a:ext cx="5791200" cy="5967663"/>
          </a:xfrm>
          <a:prstGeom prst="wedgeRoundRectCallout">
            <a:avLst>
              <a:gd name="adj1" fmla="val 773"/>
              <a:gd name="adj2" fmla="val 6975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ＳＮＳ（ソーシャルネット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ワーキングサービス）は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設定によっては世界中の人々が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あなたの投稿を見ることができます。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部屋の写真をのせると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窓に映る景色から住んでいる場所が</a:t>
            </a:r>
            <a:endParaRPr kumimoji="1" lang="en-US" altLang="ja-JP" sz="2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特定されてしまう可能性があります。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そのため部屋の写真は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絶対にのせてはいけません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6" name="Picture 2" descr="ウイルスのイラスト">
            <a:extLst>
              <a:ext uri="{FF2B5EF4-FFF2-40B4-BE49-F238E27FC236}">
                <a16:creationId xmlns:a16="http://schemas.microsoft.com/office/drawing/2014/main" id="{518A4131-D2D9-4D44-B658-E2F3E598C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98201" y="5973449"/>
            <a:ext cx="1757950" cy="139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ウイルスのイラスト">
            <a:extLst>
              <a:ext uri="{FF2B5EF4-FFF2-40B4-BE49-F238E27FC236}">
                <a16:creationId xmlns:a16="http://schemas.microsoft.com/office/drawing/2014/main" id="{9812108B-60AA-4DC8-9D2B-CBB8E8A3B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2232" y="670471"/>
            <a:ext cx="1754607" cy="1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動作設定ボタン: 空白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09BBDF94-633D-4D4E-9C71-1B859F9BDA70}"/>
              </a:ext>
            </a:extLst>
          </p:cNvPr>
          <p:cNvSpPr/>
          <p:nvPr/>
        </p:nvSpPr>
        <p:spPr>
          <a:xfrm>
            <a:off x="4940968" y="11213432"/>
            <a:ext cx="1917032" cy="9785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984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不正解.wav"/>
          </p:stSnd>
        </p:sndAc>
      </p:transition>
    </mc:Choice>
    <mc:Fallback xmlns="">
      <p:transition spd="slow" advClick="0">
        <p:sndAc>
          <p:stSnd>
            <p:snd r:embed="rId6" name="不正解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5BB99585-7ABA-44BC-B36F-85CD0BC4B526}"/>
              </a:ext>
            </a:extLst>
          </p:cNvPr>
          <p:cNvSpPr/>
          <p:nvPr/>
        </p:nvSpPr>
        <p:spPr>
          <a:xfrm>
            <a:off x="573380" y="1326732"/>
            <a:ext cx="5711240" cy="64489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ＳＮＳ上で趣味の合う人が見つかりやりとりをするようになりました。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相手は同い年の女の子とのことです。</a:t>
            </a:r>
            <a:endParaRPr kumimoji="1" lang="en-US" altLang="ja-JP" sz="2400" dirty="0"/>
          </a:p>
          <a:p>
            <a:pPr algn="ctr"/>
            <a:endParaRPr kumimoji="1" lang="en-US" altLang="ja-JP" sz="2400" dirty="0"/>
          </a:p>
          <a:p>
            <a:pPr algn="ctr"/>
            <a:endParaRPr kumimoji="1" lang="en-US" altLang="ja-JP" sz="2400" dirty="0"/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ED41175F-8D08-47FB-8AC4-D3FCF3EC64B1}"/>
              </a:ext>
            </a:extLst>
          </p:cNvPr>
          <p:cNvSpPr/>
          <p:nvPr/>
        </p:nvSpPr>
        <p:spPr>
          <a:xfrm>
            <a:off x="5181600" y="11197389"/>
            <a:ext cx="1507958" cy="818148"/>
          </a:xfrm>
          <a:prstGeom prst="homePlate">
            <a:avLst>
              <a:gd name="adj" fmla="val 3627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次へ</a:t>
            </a:r>
          </a:p>
        </p:txBody>
      </p:sp>
      <p:pic>
        <p:nvPicPr>
          <p:cNvPr id="6146" name="Picture 2" descr="SNSのイラスト（ウェブサイト）">
            <a:extLst>
              <a:ext uri="{FF2B5EF4-FFF2-40B4-BE49-F238E27FC236}">
                <a16:creationId xmlns:a16="http://schemas.microsoft.com/office/drawing/2014/main" id="{F7DB4049-3C31-4004-B315-05CC66842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5662" y="5958137"/>
            <a:ext cx="3538107" cy="363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動作設定ボタン: 空白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1D7DC71-22C6-4AFE-AEAF-C522CFC02602}"/>
              </a:ext>
            </a:extLst>
          </p:cNvPr>
          <p:cNvSpPr/>
          <p:nvPr/>
        </p:nvSpPr>
        <p:spPr>
          <a:xfrm>
            <a:off x="4844716" y="10924674"/>
            <a:ext cx="2013284" cy="126732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920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98BB7E92-7443-4097-AED5-5AD04A11E53E}"/>
              </a:ext>
            </a:extLst>
          </p:cNvPr>
          <p:cNvSpPr/>
          <p:nvPr/>
        </p:nvSpPr>
        <p:spPr>
          <a:xfrm>
            <a:off x="717882" y="9400672"/>
            <a:ext cx="5422231" cy="12673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②会ってはいけない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FEB40CC2-EB08-4529-BB9D-7F9F2C113398}"/>
              </a:ext>
            </a:extLst>
          </p:cNvPr>
          <p:cNvSpPr/>
          <p:nvPr/>
        </p:nvSpPr>
        <p:spPr>
          <a:xfrm>
            <a:off x="717882" y="7563852"/>
            <a:ext cx="5422231" cy="12673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①会ってもいい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54DC3568-10D4-412A-BD95-96405B947974}"/>
              </a:ext>
            </a:extLst>
          </p:cNvPr>
          <p:cNvSpPr/>
          <p:nvPr/>
        </p:nvSpPr>
        <p:spPr>
          <a:xfrm>
            <a:off x="597568" y="778042"/>
            <a:ext cx="5662863" cy="55826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「会いたい！」</a:t>
            </a:r>
            <a:endParaRPr kumimoji="1" lang="en-US" altLang="ja-JP" sz="24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といわれましたが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会ってもいいでしょうか？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198" name="Picture 6" descr="笑顔で向き合う人たちのイラスト（女性と女性）">
            <a:extLst>
              <a:ext uri="{FF2B5EF4-FFF2-40B4-BE49-F238E27FC236}">
                <a16:creationId xmlns:a16="http://schemas.microsoft.com/office/drawing/2014/main" id="{9E78BA85-B6F4-4FB1-B638-5A12DEB73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7832" y="3833560"/>
            <a:ext cx="1752599" cy="330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動作設定ボタン: 空白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DAB21990-0BF0-491E-B4E5-A8D724F4378D}"/>
              </a:ext>
            </a:extLst>
          </p:cNvPr>
          <p:cNvSpPr/>
          <p:nvPr/>
        </p:nvSpPr>
        <p:spPr>
          <a:xfrm>
            <a:off x="717881" y="7563851"/>
            <a:ext cx="5422231" cy="126732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動作設定ボタン: 空白 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1ABE01F1-28D8-4271-9F90-348B58FD47EA}"/>
              </a:ext>
            </a:extLst>
          </p:cNvPr>
          <p:cNvSpPr/>
          <p:nvPr/>
        </p:nvSpPr>
        <p:spPr>
          <a:xfrm>
            <a:off x="717880" y="9400672"/>
            <a:ext cx="5422231" cy="126732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404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出題1.wav"/>
          </p:stSnd>
        </p:sndAc>
      </p:transition>
    </mc:Choice>
    <mc:Fallback xmlns="">
      <p:transition spd="slow" advClick="0">
        <p:sndAc>
          <p:stSnd>
            <p:snd r:embed="rId6" name="出題1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3579</TotalTime>
  <Words>1031</Words>
  <Application>Microsoft Office PowerPoint</Application>
  <PresentationFormat>ワイド画面</PresentationFormat>
  <Paragraphs>202</Paragraphs>
  <Slides>26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2" baseType="lpstr">
      <vt:lpstr>BIZ UDゴシック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羽矢 なのは</dc:creator>
  <cp:lastModifiedBy>motoyoshi daisuke</cp:lastModifiedBy>
  <cp:revision>12</cp:revision>
  <dcterms:created xsi:type="dcterms:W3CDTF">2021-01-09T05:26:27Z</dcterms:created>
  <dcterms:modified xsi:type="dcterms:W3CDTF">2021-10-08T05:32:07Z</dcterms:modified>
</cp:coreProperties>
</file>